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2"/>
  </p:notesMasterIdLst>
  <p:handoutMasterIdLst>
    <p:handoutMasterId r:id="rId53"/>
  </p:handoutMasterIdLst>
  <p:sldIdLst>
    <p:sldId id="477" r:id="rId5"/>
    <p:sldId id="391" r:id="rId6"/>
    <p:sldId id="453" r:id="rId7"/>
    <p:sldId id="454" r:id="rId8"/>
    <p:sldId id="465" r:id="rId9"/>
    <p:sldId id="466" r:id="rId10"/>
    <p:sldId id="467" r:id="rId11"/>
    <p:sldId id="468" r:id="rId12"/>
    <p:sldId id="469" r:id="rId13"/>
    <p:sldId id="455" r:id="rId14"/>
    <p:sldId id="456" r:id="rId15"/>
    <p:sldId id="457" r:id="rId16"/>
    <p:sldId id="458" r:id="rId17"/>
    <p:sldId id="459" r:id="rId18"/>
    <p:sldId id="471" r:id="rId19"/>
    <p:sldId id="472" r:id="rId20"/>
    <p:sldId id="427" r:id="rId21"/>
    <p:sldId id="428" r:id="rId22"/>
    <p:sldId id="429" r:id="rId23"/>
    <p:sldId id="431" r:id="rId24"/>
    <p:sldId id="432" r:id="rId25"/>
    <p:sldId id="473" r:id="rId26"/>
    <p:sldId id="474" r:id="rId27"/>
    <p:sldId id="475" r:id="rId28"/>
    <p:sldId id="476" r:id="rId29"/>
    <p:sldId id="419" r:id="rId30"/>
    <p:sldId id="416" r:id="rId31"/>
    <p:sldId id="433" r:id="rId32"/>
    <p:sldId id="438" r:id="rId33"/>
    <p:sldId id="447" r:id="rId34"/>
    <p:sldId id="434" r:id="rId35"/>
    <p:sldId id="435" r:id="rId36"/>
    <p:sldId id="436" r:id="rId37"/>
    <p:sldId id="437" r:id="rId38"/>
    <p:sldId id="439" r:id="rId39"/>
    <p:sldId id="440" r:id="rId40"/>
    <p:sldId id="441" r:id="rId41"/>
    <p:sldId id="442" r:id="rId42"/>
    <p:sldId id="443" r:id="rId43"/>
    <p:sldId id="444" r:id="rId44"/>
    <p:sldId id="445" r:id="rId45"/>
    <p:sldId id="446" r:id="rId46"/>
    <p:sldId id="448" r:id="rId47"/>
    <p:sldId id="449" r:id="rId48"/>
    <p:sldId id="450" r:id="rId49"/>
    <p:sldId id="451" r:id="rId50"/>
    <p:sldId id="452" r:id="rId5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guidance" id="{BF92344F-5774-49D2-A970-150FD0334CFD}">
          <p14:sldIdLst>
            <p14:sldId id="477"/>
            <p14:sldId id="391"/>
          </p14:sldIdLst>
        </p14:section>
        <p14:section name="Citizen's Guide" id="{B69DA5CA-FB83-470D-96A2-6768BF9AB7DC}">
          <p14:sldIdLst>
            <p14:sldId id="453"/>
            <p14:sldId id="454"/>
            <p14:sldId id="465"/>
            <p14:sldId id="466"/>
            <p14:sldId id="467"/>
            <p14:sldId id="468"/>
            <p14:sldId id="469"/>
            <p14:sldId id="455"/>
            <p14:sldId id="456"/>
            <p14:sldId id="457"/>
            <p14:sldId id="458"/>
            <p14:sldId id="459"/>
            <p14:sldId id="471"/>
            <p14:sldId id="472"/>
            <p14:sldId id="427"/>
            <p14:sldId id="428"/>
            <p14:sldId id="429"/>
            <p14:sldId id="431"/>
            <p14:sldId id="432"/>
            <p14:sldId id="473"/>
            <p14:sldId id="474"/>
            <p14:sldId id="475"/>
            <p14:sldId id="476"/>
            <p14:sldId id="419"/>
            <p14:sldId id="416"/>
          </p14:sldIdLst>
        </p14:section>
        <p14:section name="Major Planning Topics" id="{A88E1692-B29F-471F-BC83-3A3208CA79A7}">
          <p14:sldIdLst>
            <p14:sldId id="433"/>
            <p14:sldId id="438"/>
            <p14:sldId id="447"/>
            <p14:sldId id="434"/>
            <p14:sldId id="435"/>
            <p14:sldId id="436"/>
            <p14:sldId id="437"/>
            <p14:sldId id="439"/>
            <p14:sldId id="440"/>
            <p14:sldId id="441"/>
            <p14:sldId id="442"/>
            <p14:sldId id="443"/>
            <p14:sldId id="444"/>
            <p14:sldId id="445"/>
            <p14:sldId id="446"/>
            <p14:sldId id="448"/>
            <p14:sldId id="449"/>
            <p14:sldId id="450"/>
            <p14:sldId id="451"/>
            <p14:sldId id="45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mpman, Georgina -FS" initials="LG-" lastIdx="68" clrIdx="0">
    <p:extLst>
      <p:ext uri="{19B8F6BF-5375-455C-9EA6-DF929625EA0E}">
        <p15:presenceInfo xmlns:p15="http://schemas.microsoft.com/office/powerpoint/2012/main" userId="S-1-5-21-2443529608-3098792306-3041422421-2735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AAFF"/>
    <a:srgbClr val="669900"/>
    <a:srgbClr val="E37303"/>
    <a:srgbClr val="E89B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94" autoAdjust="0"/>
    <p:restoredTop sz="49372" autoAdjust="0"/>
  </p:normalViewPr>
  <p:slideViewPr>
    <p:cSldViewPr>
      <p:cViewPr varScale="1">
        <p:scale>
          <a:sx n="114" d="100"/>
          <a:sy n="114" d="100"/>
        </p:scale>
        <p:origin x="93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117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1" tIns="46586" rIns="93171" bIns="46586"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1" tIns="46586" rIns="93171" bIns="46586" rtlCol="0"/>
          <a:lstStyle>
            <a:lvl1pPr algn="r">
              <a:defRPr sz="1200"/>
            </a:lvl1pPr>
          </a:lstStyle>
          <a:p>
            <a:fld id="{C54D812D-544E-4310-AFCE-011D0A658B5E}" type="datetimeFigureOut">
              <a:rPr lang="en-US" smtClean="0"/>
              <a:pPr/>
              <a:t>2/27/2017</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3171" tIns="46586" rIns="93171" bIns="46586"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1" tIns="46586" rIns="93171" bIns="46586" rtlCol="0" anchor="b"/>
          <a:lstStyle>
            <a:lvl1pPr algn="r">
              <a:defRPr sz="1200"/>
            </a:lvl1pPr>
          </a:lstStyle>
          <a:p>
            <a:fld id="{9ADCAC41-E2B6-4932-ACBE-40155F19A704}" type="slidenum">
              <a:rPr lang="en-US" smtClean="0"/>
              <a:pPr/>
              <a:t>‹#›</a:t>
            </a:fld>
            <a:endParaRPr lang="en-US"/>
          </a:p>
        </p:txBody>
      </p:sp>
    </p:spTree>
    <p:extLst>
      <p:ext uri="{BB962C8B-B14F-4D97-AF65-F5344CB8AC3E}">
        <p14:creationId xmlns:p14="http://schemas.microsoft.com/office/powerpoint/2010/main" val="3025866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1" tIns="46586" rIns="93171" bIns="46586"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1" tIns="46586" rIns="93171" bIns="46586" rtlCol="0"/>
          <a:lstStyle>
            <a:lvl1pPr algn="r">
              <a:defRPr sz="1200"/>
            </a:lvl1pPr>
          </a:lstStyle>
          <a:p>
            <a:fld id="{4E59D039-1BD2-4851-94CE-537CB001E7D1}" type="datetimeFigureOut">
              <a:rPr lang="en-US" smtClean="0"/>
              <a:pPr/>
              <a:t>2/27/2017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1" tIns="46586" rIns="93171"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1" tIns="46586" rIns="93171"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71" tIns="46586" rIns="93171"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1" tIns="46586" rIns="93171" bIns="46586" rtlCol="0" anchor="b"/>
          <a:lstStyle>
            <a:lvl1pPr algn="r">
              <a:defRPr sz="1200"/>
            </a:lvl1pPr>
          </a:lstStyle>
          <a:p>
            <a:fld id="{D618E6DB-49B5-4DF5-8A6A-3C5D03780CE9}" type="slidenum">
              <a:rPr lang="en-US" smtClean="0"/>
              <a:pPr/>
              <a:t>‹#›</a:t>
            </a:fld>
            <a:endParaRPr lang="en-US"/>
          </a:p>
        </p:txBody>
      </p:sp>
    </p:spTree>
    <p:extLst>
      <p:ext uri="{BB962C8B-B14F-4D97-AF65-F5344CB8AC3E}">
        <p14:creationId xmlns:p14="http://schemas.microsoft.com/office/powerpoint/2010/main" val="1255683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the alternate</a:t>
            </a:r>
            <a:r>
              <a:rPr lang="en-US" baseline="0" dirty="0" smtClean="0"/>
              <a:t> slides in the deck; users can customize the deck to suite their needs</a:t>
            </a:r>
            <a:endParaRPr lang="en-US" dirty="0"/>
          </a:p>
        </p:txBody>
      </p:sp>
      <p:sp>
        <p:nvSpPr>
          <p:cNvPr id="4" name="Slide Number Placeholder 3"/>
          <p:cNvSpPr>
            <a:spLocks noGrp="1"/>
          </p:cNvSpPr>
          <p:nvPr>
            <p:ph type="sldNum" sz="quarter" idx="10"/>
          </p:nvPr>
        </p:nvSpPr>
        <p:spPr/>
        <p:txBody>
          <a:bodyPr/>
          <a:lstStyle/>
          <a:p>
            <a:fld id="{D618E6DB-49B5-4DF5-8A6A-3C5D03780CE9}" type="slidenum">
              <a:rPr lang="en-US" smtClean="0"/>
              <a:pPr/>
              <a:t>2</a:t>
            </a:fld>
            <a:endParaRPr lang="en-US"/>
          </a:p>
        </p:txBody>
      </p:sp>
    </p:spTree>
    <p:extLst>
      <p:ext uri="{BB962C8B-B14F-4D97-AF65-F5344CB8AC3E}">
        <p14:creationId xmlns:p14="http://schemas.microsoft.com/office/powerpoint/2010/main" val="3916995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Forest Service uses a basic hierarchical structure for governance in planning.  This begins with the National Forest Management Act, a law that provides a basic requirement that the Department of Agriculture must provide regulations for the content of plans and the process for developing, amending and revising them and that each national forest and grassland must have a land management plan.  The plans are developed, amended and revised by the individual unit with participation of both local and national interests.  The plans in turn provide direction for individual projects such as where timber can or cannot be harvested, what lands are to be preserved as wilderness, or what lands are available for different forms of recreation.  The projects must be consistent with the land management plan direction.</a:t>
            </a:r>
            <a:endParaRPr lang="en-US" dirty="0" smtClean="0"/>
          </a:p>
          <a:p>
            <a:endParaRPr lang="en-US" dirty="0"/>
          </a:p>
        </p:txBody>
      </p:sp>
      <p:sp>
        <p:nvSpPr>
          <p:cNvPr id="4" name="Slide Number Placeholder 3"/>
          <p:cNvSpPr>
            <a:spLocks noGrp="1"/>
          </p:cNvSpPr>
          <p:nvPr>
            <p:ph type="sldNum" sz="quarter" idx="10"/>
          </p:nvPr>
        </p:nvSpPr>
        <p:spPr/>
        <p:txBody>
          <a:bodyPr/>
          <a:lstStyle/>
          <a:p>
            <a:fld id="{D618E6DB-49B5-4DF5-8A6A-3C5D03780CE9}" type="slidenum">
              <a:rPr lang="en-US" smtClean="0"/>
              <a:pPr/>
              <a:t>12</a:t>
            </a:fld>
            <a:endParaRPr lang="en-US" dirty="0"/>
          </a:p>
        </p:txBody>
      </p:sp>
    </p:spTree>
    <p:extLst>
      <p:ext uri="{BB962C8B-B14F-4D97-AF65-F5344CB8AC3E}">
        <p14:creationId xmlns:p14="http://schemas.microsoft.com/office/powerpoint/2010/main" val="1125425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Under the 2012 Planning Rule, the planning process consists of three major phases: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Assessment. </a:t>
            </a:r>
            <a:r>
              <a:rPr lang="en-US" sz="1200" b="0" i="0" u="none" strike="noStrike" kern="1200" baseline="0" dirty="0" smtClean="0">
                <a:solidFill>
                  <a:schemeClr val="tx1"/>
                </a:solidFill>
                <a:latin typeface="+mn-lt"/>
                <a:ea typeface="+mn-ea"/>
                <a:cs typeface="+mn-cs"/>
              </a:rPr>
              <a:t>During assessment, the Forest Service and partners identify and evaluate existing economic, social, and ecological conditions in and around the national forest undergoing forest plan revision.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Plan development. </a:t>
            </a:r>
            <a:r>
              <a:rPr lang="en-US" sz="1200" b="0" i="0" u="none" strike="noStrike" kern="1200" baseline="0" dirty="0" smtClean="0">
                <a:solidFill>
                  <a:schemeClr val="tx1"/>
                </a:solidFill>
                <a:latin typeface="+mn-lt"/>
                <a:ea typeface="+mn-ea"/>
                <a:cs typeface="+mn-cs"/>
              </a:rPr>
              <a:t>This phase uses the information from the assessment, with input from the public, to revise a forest plan. Once the forest plan is approved, it will guide project-level decisions, like how and where to plan restoration or rehabilitation activities.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Monitoring. </a:t>
            </a:r>
            <a:r>
              <a:rPr lang="en-US" sz="1200" b="0" i="0" u="none" strike="noStrike" kern="1200" baseline="0" dirty="0" smtClean="0">
                <a:solidFill>
                  <a:schemeClr val="tx1"/>
                </a:solidFill>
                <a:latin typeface="+mn-lt"/>
                <a:ea typeface="+mn-ea"/>
                <a:cs typeface="+mn-cs"/>
              </a:rPr>
              <a:t>Studying conditions on the ground helps determine whether the forest plan is actually achieving its intended desired conditions and objectives. Monitoring information helps managers determine whether they need to propose amending or revising the forest plan.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2012 Planning Rule emphasizes </a:t>
            </a:r>
            <a:r>
              <a:rPr lang="en-US" sz="1200" b="1" i="0" u="none" strike="noStrike" kern="1200" baseline="0" dirty="0" smtClean="0">
                <a:solidFill>
                  <a:schemeClr val="tx1"/>
                </a:solidFill>
                <a:latin typeface="+mn-lt"/>
                <a:ea typeface="+mn-ea"/>
                <a:cs typeface="+mn-cs"/>
              </a:rPr>
              <a:t>public involvement </a:t>
            </a:r>
            <a:r>
              <a:rPr lang="en-US" sz="1200" b="0" i="0" u="none" strike="noStrike" kern="1200" baseline="0" dirty="0" smtClean="0">
                <a:solidFill>
                  <a:schemeClr val="tx1"/>
                </a:solidFill>
                <a:latin typeface="+mn-lt"/>
                <a:ea typeface="+mn-ea"/>
                <a:cs typeface="+mn-cs"/>
              </a:rPr>
              <a:t>through every step of the planning process and also specifies working with State, local, and Tribal Governments. </a:t>
            </a:r>
            <a:endParaRPr lang="en-US" dirty="0"/>
          </a:p>
        </p:txBody>
      </p:sp>
      <p:sp>
        <p:nvSpPr>
          <p:cNvPr id="4" name="Slide Number Placeholder 3"/>
          <p:cNvSpPr>
            <a:spLocks noGrp="1"/>
          </p:cNvSpPr>
          <p:nvPr>
            <p:ph type="sldNum" sz="quarter" idx="10"/>
          </p:nvPr>
        </p:nvSpPr>
        <p:spPr/>
        <p:txBody>
          <a:bodyPr/>
          <a:lstStyle/>
          <a:p>
            <a:fld id="{D618E6DB-49B5-4DF5-8A6A-3C5D03780CE9}" type="slidenum">
              <a:rPr lang="en-US" smtClean="0"/>
              <a:pPr/>
              <a:t>13</a:t>
            </a:fld>
            <a:endParaRPr lang="en-US" dirty="0"/>
          </a:p>
        </p:txBody>
      </p:sp>
    </p:spTree>
    <p:extLst>
      <p:ext uri="{BB962C8B-B14F-4D97-AF65-F5344CB8AC3E}">
        <p14:creationId xmlns:p14="http://schemas.microsoft.com/office/powerpoint/2010/main" val="2726878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the key themes in forest planning under the 2012 Planning Rule. While all of these are important, we will focus on the first theme around collaboration and public involvement.   </a:t>
            </a:r>
            <a:endParaRPr lang="en-US" dirty="0"/>
          </a:p>
        </p:txBody>
      </p:sp>
      <p:sp>
        <p:nvSpPr>
          <p:cNvPr id="4" name="Slide Number Placeholder 3"/>
          <p:cNvSpPr>
            <a:spLocks noGrp="1"/>
          </p:cNvSpPr>
          <p:nvPr>
            <p:ph type="sldNum" sz="quarter" idx="10"/>
          </p:nvPr>
        </p:nvSpPr>
        <p:spPr/>
        <p:txBody>
          <a:bodyPr/>
          <a:lstStyle/>
          <a:p>
            <a:fld id="{D618E6DB-49B5-4DF5-8A6A-3C5D03780CE9}" type="slidenum">
              <a:rPr lang="en-US" smtClean="0"/>
              <a:pPr/>
              <a:t>14</a:t>
            </a:fld>
            <a:endParaRPr lang="en-US" dirty="0"/>
          </a:p>
        </p:txBody>
      </p:sp>
    </p:spTree>
    <p:extLst>
      <p:ext uri="{BB962C8B-B14F-4D97-AF65-F5344CB8AC3E}">
        <p14:creationId xmlns:p14="http://schemas.microsoft.com/office/powerpoint/2010/main" val="293521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dirty="0" smtClean="0"/>
              <a:t>Desired conditions </a:t>
            </a:r>
            <a:r>
              <a:rPr lang="en-US" sz="1200" dirty="0" smtClean="0"/>
              <a:t>– </a:t>
            </a:r>
            <a:r>
              <a:rPr lang="en-US" sz="1200" b="1" dirty="0" smtClean="0"/>
              <a:t>These are descriptions of specific social, economic, or ecological characteristics of the plan area, or a portion of the plan area, toward which management of the land and resources should be directed</a:t>
            </a:r>
          </a:p>
          <a:p>
            <a:endParaRPr lang="en-US" sz="1200" dirty="0" smtClean="0"/>
          </a:p>
          <a:p>
            <a:r>
              <a:rPr lang="en-US" sz="1200" u="sng" dirty="0" smtClean="0"/>
              <a:t>Objectives</a:t>
            </a:r>
            <a:r>
              <a:rPr lang="en-US" sz="1200" dirty="0" smtClean="0"/>
              <a:t> – </a:t>
            </a:r>
            <a:r>
              <a:rPr lang="en-US" sz="1200" b="1" dirty="0" smtClean="0"/>
              <a:t>These are conscious,</a:t>
            </a:r>
            <a:r>
              <a:rPr lang="en-US" sz="1200" b="1" baseline="0" dirty="0" smtClean="0"/>
              <a:t> measurable, and time-specific statements of a desired rate of progress toward a desired condition or conditions, based on reasonably foreseeable budgets</a:t>
            </a:r>
            <a:r>
              <a:rPr lang="en-US" sz="1200" baseline="0" dirty="0" smtClean="0"/>
              <a:t>.</a:t>
            </a:r>
            <a:endParaRPr lang="en-US" sz="1200" dirty="0" smtClean="0"/>
          </a:p>
          <a:p>
            <a:endParaRPr lang="en-US" sz="1200" dirty="0" smtClean="0"/>
          </a:p>
          <a:p>
            <a:r>
              <a:rPr lang="en-US" sz="1200" u="sng" dirty="0" smtClean="0"/>
              <a:t>Standards </a:t>
            </a:r>
            <a:r>
              <a:rPr lang="en-US" sz="1200" dirty="0" smtClean="0"/>
              <a:t>– </a:t>
            </a:r>
            <a:r>
              <a:rPr lang="en-US" sz="1200" b="1" dirty="0" smtClean="0"/>
              <a:t>These are mandatory constraints on project and activity decision-making,</a:t>
            </a:r>
            <a:r>
              <a:rPr lang="en-US" sz="1200" b="1" baseline="0" dirty="0" smtClean="0"/>
              <a:t> established to help achieve or maintain the desired condition or conditions, to avoid or mitigate undesirable effects, or to meet applicable legal requirements.</a:t>
            </a:r>
            <a:endParaRPr lang="en-US" sz="1200" b="1" dirty="0" smtClean="0"/>
          </a:p>
          <a:p>
            <a:endParaRPr lang="en-US" sz="1200" dirty="0" smtClean="0"/>
          </a:p>
          <a:p>
            <a:r>
              <a:rPr lang="en-US" sz="1200" u="sng" dirty="0" smtClean="0"/>
              <a:t>Guidelines</a:t>
            </a:r>
            <a:r>
              <a:rPr lang="en-US" sz="1200" baseline="0" dirty="0" smtClean="0"/>
              <a:t> – </a:t>
            </a:r>
            <a:r>
              <a:rPr lang="en-US" sz="1200" b="1" dirty="0" smtClean="0"/>
              <a:t>These are mandatory constraints on project and activity decision-making</a:t>
            </a:r>
            <a:r>
              <a:rPr lang="en-US" sz="1200" b="1" baseline="0" dirty="0" smtClean="0"/>
              <a:t> that provide flexibility for different situations so long as the purpose of the guideline is met.</a:t>
            </a:r>
            <a:endParaRPr lang="en-US" sz="1200" dirty="0" smtClean="0"/>
          </a:p>
          <a:p>
            <a:endParaRPr lang="en-US" sz="1200" dirty="0" smtClean="0"/>
          </a:p>
          <a:p>
            <a:r>
              <a:rPr lang="en-US" sz="1200" u="sng" dirty="0" smtClean="0"/>
              <a:t>Goals</a:t>
            </a:r>
            <a:r>
              <a:rPr lang="en-US" sz="1200" dirty="0" smtClean="0"/>
              <a:t> – </a:t>
            </a:r>
            <a:r>
              <a:rPr lang="en-US" sz="1200" b="1" dirty="0" smtClean="0"/>
              <a:t>These are broad statements of intent,</a:t>
            </a:r>
            <a:r>
              <a:rPr lang="en-US" sz="1200" b="1" baseline="0" dirty="0" smtClean="0"/>
              <a:t> other than desired conditions, that are usually related to process or interactions with the public</a:t>
            </a:r>
            <a:r>
              <a:rPr lang="en-US" sz="1200" baseline="0" dirty="0" smtClean="0"/>
              <a:t>.</a:t>
            </a:r>
            <a:endParaRPr lang="en-US" sz="1200" dirty="0" smtClean="0"/>
          </a:p>
          <a:p>
            <a:endParaRPr lang="en-US" sz="1200" dirty="0" smtClean="0"/>
          </a:p>
          <a:p>
            <a:r>
              <a:rPr lang="en-US" sz="1200" u="sng" dirty="0" smtClean="0"/>
              <a:t>Suitability of Lands </a:t>
            </a:r>
            <a:r>
              <a:rPr lang="en-US" sz="1200" dirty="0" smtClean="0"/>
              <a:t>– </a:t>
            </a:r>
            <a:r>
              <a:rPr lang="en-US" sz="1200" b="1" dirty="0" smtClean="0"/>
              <a:t>These plan components identify areas of land as</a:t>
            </a:r>
            <a:r>
              <a:rPr lang="en-US" sz="1200" b="1" baseline="0" dirty="0" smtClean="0"/>
              <a:t> suitable or not suitable for specific uses (such as timber or range production), based on the applicable desired conditions.</a:t>
            </a:r>
            <a:endParaRPr lang="en-US" b="1" dirty="0"/>
          </a:p>
        </p:txBody>
      </p:sp>
      <p:sp>
        <p:nvSpPr>
          <p:cNvPr id="4" name="Slide Number Placeholder 3"/>
          <p:cNvSpPr>
            <a:spLocks noGrp="1"/>
          </p:cNvSpPr>
          <p:nvPr>
            <p:ph type="sldNum" sz="quarter" idx="10"/>
          </p:nvPr>
        </p:nvSpPr>
        <p:spPr/>
        <p:txBody>
          <a:bodyPr/>
          <a:lstStyle/>
          <a:p>
            <a:fld id="{D618E6DB-49B5-4DF5-8A6A-3C5D03780CE9}" type="slidenum">
              <a:rPr lang="en-US" smtClean="0"/>
              <a:pPr/>
              <a:t>15</a:t>
            </a:fld>
            <a:endParaRPr lang="en-US" dirty="0"/>
          </a:p>
        </p:txBody>
      </p:sp>
    </p:spTree>
    <p:extLst>
      <p:ext uri="{BB962C8B-B14F-4D97-AF65-F5344CB8AC3E}">
        <p14:creationId xmlns:p14="http://schemas.microsoft.com/office/powerpoint/2010/main" val="2630092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smtClean="0"/>
              <a:t>Desired conditions </a:t>
            </a:r>
            <a:r>
              <a:rPr lang="en-US" sz="1200" dirty="0" smtClean="0"/>
              <a:t>– </a:t>
            </a:r>
            <a:r>
              <a:rPr lang="en-US" sz="1200" b="1" dirty="0" smtClean="0"/>
              <a:t>These are descriptions of specific social, economic, or ecological characteristics of the plan area, or a portion of the plan area, toward which management of the land and resources should be directed</a:t>
            </a:r>
          </a:p>
          <a:p>
            <a:endParaRPr lang="en-US" sz="1200" dirty="0" smtClean="0"/>
          </a:p>
          <a:p>
            <a:r>
              <a:rPr lang="en-US" sz="1200" u="sng" dirty="0" smtClean="0"/>
              <a:t>Objectives</a:t>
            </a:r>
            <a:r>
              <a:rPr lang="en-US" sz="1200" dirty="0" smtClean="0"/>
              <a:t> – </a:t>
            </a:r>
            <a:r>
              <a:rPr lang="en-US" sz="1200" b="1" dirty="0" smtClean="0"/>
              <a:t>These are conscious,</a:t>
            </a:r>
            <a:r>
              <a:rPr lang="en-US" sz="1200" b="1" baseline="0" dirty="0" smtClean="0"/>
              <a:t> measurable, and time-specific statements of a desired rate of progress toward a desired condition or conditions, based on reasonably foreseeable budgets</a:t>
            </a:r>
            <a:r>
              <a:rPr lang="en-US" sz="1200" baseline="0" dirty="0" smtClean="0"/>
              <a:t>.</a:t>
            </a:r>
            <a:endParaRPr lang="en-US" sz="1200" dirty="0" smtClean="0"/>
          </a:p>
          <a:p>
            <a:endParaRPr lang="en-US" sz="1200" dirty="0" smtClean="0"/>
          </a:p>
          <a:p>
            <a:r>
              <a:rPr lang="en-US" sz="1200" u="sng" dirty="0" smtClean="0"/>
              <a:t>Standards </a:t>
            </a:r>
            <a:r>
              <a:rPr lang="en-US" sz="1200" dirty="0" smtClean="0"/>
              <a:t>– </a:t>
            </a:r>
            <a:r>
              <a:rPr lang="en-US" sz="1200" b="1" dirty="0" smtClean="0"/>
              <a:t>These are mandatory constraints on project and activity decision-making,</a:t>
            </a:r>
            <a:r>
              <a:rPr lang="en-US" sz="1200" b="1" baseline="0" dirty="0" smtClean="0"/>
              <a:t> established to help achieve or maintain the desired condition or conditions, to avoid or mitigate undesirable effects, or to meet applicable legal requirements.</a:t>
            </a:r>
            <a:endParaRPr lang="en-US" sz="1200" b="1" dirty="0" smtClean="0"/>
          </a:p>
          <a:p>
            <a:endParaRPr lang="en-US" sz="1200" dirty="0" smtClean="0"/>
          </a:p>
          <a:p>
            <a:r>
              <a:rPr lang="en-US" sz="1200" u="sng" dirty="0" smtClean="0"/>
              <a:t>Guidelines</a:t>
            </a:r>
            <a:r>
              <a:rPr lang="en-US" sz="1200" baseline="0" dirty="0" smtClean="0"/>
              <a:t> – </a:t>
            </a:r>
            <a:r>
              <a:rPr lang="en-US" sz="1200" b="1" dirty="0" smtClean="0"/>
              <a:t>These are mandatory constraints on project and activity decision-making</a:t>
            </a:r>
            <a:r>
              <a:rPr lang="en-US" sz="1200" b="1" baseline="0" dirty="0" smtClean="0"/>
              <a:t> that provide flexibility for different situations so long as the purpose of the guideline is met.</a:t>
            </a:r>
            <a:endParaRPr lang="en-US" sz="1200" dirty="0" smtClean="0"/>
          </a:p>
          <a:p>
            <a:endParaRPr lang="en-US" sz="1200" dirty="0" smtClean="0"/>
          </a:p>
          <a:p>
            <a:r>
              <a:rPr lang="en-US" sz="1200" u="sng" dirty="0" smtClean="0"/>
              <a:t>Goals</a:t>
            </a:r>
            <a:r>
              <a:rPr lang="en-US" sz="1200" dirty="0" smtClean="0"/>
              <a:t> – </a:t>
            </a:r>
            <a:r>
              <a:rPr lang="en-US" sz="1200" b="1" dirty="0" smtClean="0"/>
              <a:t>These are broad statements of intent,</a:t>
            </a:r>
            <a:r>
              <a:rPr lang="en-US" sz="1200" b="1" baseline="0" dirty="0" smtClean="0"/>
              <a:t> other than desired conditions, that are usually related to process or interactions with the public</a:t>
            </a:r>
            <a:r>
              <a:rPr lang="en-US" sz="1200" baseline="0" dirty="0" smtClean="0"/>
              <a:t>.</a:t>
            </a:r>
            <a:endParaRPr lang="en-US" sz="1200" dirty="0" smtClean="0"/>
          </a:p>
          <a:p>
            <a:endParaRPr lang="en-US" sz="1200" dirty="0" smtClean="0"/>
          </a:p>
          <a:p>
            <a:r>
              <a:rPr lang="en-US" sz="1200" u="sng" dirty="0" smtClean="0"/>
              <a:t>Suitability of Lands </a:t>
            </a:r>
            <a:r>
              <a:rPr lang="en-US" sz="1200" dirty="0" smtClean="0"/>
              <a:t>– </a:t>
            </a:r>
            <a:r>
              <a:rPr lang="en-US" sz="1200" b="1" dirty="0" smtClean="0"/>
              <a:t>These plan components identify areas of land as</a:t>
            </a:r>
            <a:r>
              <a:rPr lang="en-US" sz="1200" b="1" baseline="0" dirty="0" smtClean="0"/>
              <a:t> suitable or not suitable for specific uses (such as timber or range production), based on the applicable desired conditions.</a:t>
            </a:r>
            <a:endParaRPr lang="en-US" b="1" dirty="0" smtClean="0"/>
          </a:p>
          <a:p>
            <a:endParaRPr lang="en-US" dirty="0"/>
          </a:p>
        </p:txBody>
      </p:sp>
      <p:sp>
        <p:nvSpPr>
          <p:cNvPr id="4" name="Slide Number Placeholder 3"/>
          <p:cNvSpPr>
            <a:spLocks noGrp="1"/>
          </p:cNvSpPr>
          <p:nvPr>
            <p:ph type="sldNum" sz="quarter" idx="10"/>
          </p:nvPr>
        </p:nvSpPr>
        <p:spPr/>
        <p:txBody>
          <a:bodyPr/>
          <a:lstStyle/>
          <a:p>
            <a:fld id="{D618E6DB-49B5-4DF5-8A6A-3C5D03780CE9}" type="slidenum">
              <a:rPr lang="en-US" smtClean="0"/>
              <a:pPr/>
              <a:t>16</a:t>
            </a:fld>
            <a:endParaRPr lang="en-US"/>
          </a:p>
        </p:txBody>
      </p:sp>
    </p:spTree>
    <p:extLst>
      <p:ext uri="{BB962C8B-B14F-4D97-AF65-F5344CB8AC3E}">
        <p14:creationId xmlns:p14="http://schemas.microsoft.com/office/powerpoint/2010/main" val="1871333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smtClean="0"/>
              <a:t>Publish notices regarding the planning process </a:t>
            </a:r>
            <a:r>
              <a:rPr lang="en-US" sz="1200" dirty="0" smtClean="0"/>
              <a:t>in the </a:t>
            </a:r>
            <a:r>
              <a:rPr lang="en-US" sz="1200" b="1" dirty="0" smtClean="0"/>
              <a:t>primary local newspapers, online, and sometimes in the Federal Register</a:t>
            </a:r>
            <a:r>
              <a:rPr lang="en-US" sz="1200" dirty="0" smtClean="0"/>
              <a:t>.</a:t>
            </a:r>
          </a:p>
          <a:p>
            <a:endParaRPr lang="en-US" sz="1200" dirty="0" smtClean="0"/>
          </a:p>
          <a:p>
            <a:r>
              <a:rPr lang="en-US" sz="1200" u="sng" dirty="0" smtClean="0"/>
              <a:t>Every national forest will have a Web page dedicated to forest planning </a:t>
            </a:r>
            <a:r>
              <a:rPr lang="en-US" sz="1200" dirty="0" smtClean="0"/>
              <a:t>so people can </a:t>
            </a:r>
            <a:r>
              <a:rPr lang="en-US" sz="1200" b="1" dirty="0" smtClean="0"/>
              <a:t>easily find out the status of the planning process and details related to times, dates, and locations of public meetings</a:t>
            </a:r>
            <a:r>
              <a:rPr lang="en-US" sz="1200" dirty="0" smtClean="0"/>
              <a:t>.</a:t>
            </a:r>
          </a:p>
          <a:p>
            <a:endParaRPr lang="en-US" sz="1200" dirty="0" smtClean="0"/>
          </a:p>
          <a:p>
            <a:r>
              <a:rPr lang="en-US" sz="1200" u="sng" dirty="0" smtClean="0"/>
              <a:t>The Forest Service will also maintain an email list</a:t>
            </a:r>
            <a:r>
              <a:rPr lang="en-US" sz="1200" dirty="0" smtClean="0"/>
              <a:t> to </a:t>
            </a:r>
            <a:r>
              <a:rPr lang="en-US" sz="1200" b="1" dirty="0" smtClean="0"/>
              <a:t>provide information to anyone who would like to be kept informed that way</a:t>
            </a:r>
            <a:r>
              <a:rPr lang="en-US" sz="1200" dirty="0" smtClean="0"/>
              <a:t>.</a:t>
            </a:r>
          </a:p>
          <a:p>
            <a:endParaRPr lang="en-US" sz="1200" dirty="0" smtClean="0"/>
          </a:p>
          <a:p>
            <a:r>
              <a:rPr lang="en-US" sz="1200" dirty="0" smtClean="0"/>
              <a:t>For those who prefer to review paper copies of reports, maps, or draft materials, the Forest Service will provide materials by regular mail, in various offices, or at local libraries. </a:t>
            </a:r>
          </a:p>
          <a:p>
            <a:endParaRPr lang="en-US" dirty="0"/>
          </a:p>
        </p:txBody>
      </p:sp>
      <p:sp>
        <p:nvSpPr>
          <p:cNvPr id="4" name="Slide Number Placeholder 3"/>
          <p:cNvSpPr>
            <a:spLocks noGrp="1"/>
          </p:cNvSpPr>
          <p:nvPr>
            <p:ph type="sldNum" sz="quarter" idx="10"/>
          </p:nvPr>
        </p:nvSpPr>
        <p:spPr/>
        <p:txBody>
          <a:bodyPr/>
          <a:lstStyle/>
          <a:p>
            <a:fld id="{D618E6DB-49B5-4DF5-8A6A-3C5D03780CE9}" type="slidenum">
              <a:rPr lang="en-US" smtClean="0"/>
              <a:pPr/>
              <a:t>19</a:t>
            </a:fld>
            <a:endParaRPr lang="en-US"/>
          </a:p>
        </p:txBody>
      </p:sp>
    </p:spTree>
    <p:extLst>
      <p:ext uri="{BB962C8B-B14F-4D97-AF65-F5344CB8AC3E}">
        <p14:creationId xmlns:p14="http://schemas.microsoft.com/office/powerpoint/2010/main" val="567522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As the Forest Service engages with the public, stakeholders, and government partners to develop plan components, it will begin the environmental analysis and review process required by NEPA, its implementing regulations, and Forest Service NEPA procedures.</a:t>
            </a:r>
            <a:r>
              <a:rPr lang="en-US" sz="1200" b="0" i="0" u="none" strike="noStrike" kern="1200" baseline="0" dirty="0" smtClean="0">
                <a:solidFill>
                  <a:schemeClr val="tx1"/>
                </a:solidFill>
                <a:latin typeface="+mn-lt"/>
                <a:ea typeface="+mn-ea"/>
                <a:cs typeface="+mn-cs"/>
              </a:rPr>
              <a:t> This is commonly referred to as “the NEPA process.” The Forest Service will alert the public when it is about to begin the NEPA process and will seek comments and input at regular intervals during the process. You will be able to participate in collaborative or other engagement opportunities with the Forest Service and others during the planning process, and you will have an opportunity to provide formal comments to the Forest Service during the NEPA process.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t>
            </a:r>
            <a:r>
              <a:rPr lang="en-US" sz="1200" b="1" i="0" u="none" strike="noStrike" kern="1200" baseline="0" dirty="0" smtClean="0">
                <a:solidFill>
                  <a:schemeClr val="tx1"/>
                </a:solidFill>
                <a:latin typeface="+mn-lt"/>
                <a:ea typeface="+mn-ea"/>
                <a:cs typeface="+mn-cs"/>
              </a:rPr>
              <a:t>first step in the NEPA process, known as the “scoping” period</a:t>
            </a:r>
            <a:r>
              <a:rPr lang="en-US" sz="1200" b="0" i="0" u="none" strike="noStrike" kern="1200" baseline="0" dirty="0" smtClean="0">
                <a:solidFill>
                  <a:schemeClr val="tx1"/>
                </a:solidFill>
                <a:latin typeface="+mn-lt"/>
                <a:ea typeface="+mn-ea"/>
                <a:cs typeface="+mn-cs"/>
              </a:rPr>
              <a:t>, is when you can comment on the Forest Service’s preliminary proposal and say what you think are important issues for the agency to consider. </a:t>
            </a:r>
            <a:r>
              <a:rPr lang="en-US" sz="1200" b="1" i="0" u="none" strike="noStrike" kern="1200" baseline="0" dirty="0" smtClean="0">
                <a:solidFill>
                  <a:schemeClr val="tx1"/>
                </a:solidFill>
                <a:latin typeface="+mn-lt"/>
                <a:ea typeface="+mn-ea"/>
                <a:cs typeface="+mn-cs"/>
              </a:rPr>
              <a:t>After that, the Forest Service will develop a proposed plan, analyze the environmental effects of the proposed plan, as well as alternatives</a:t>
            </a:r>
            <a:r>
              <a:rPr lang="en-US" sz="1200" b="0" i="0" u="none" strike="noStrike" kern="1200" baseline="0" dirty="0" smtClean="0">
                <a:solidFill>
                  <a:schemeClr val="tx1"/>
                </a:solidFill>
                <a:latin typeface="+mn-lt"/>
                <a:ea typeface="+mn-ea"/>
                <a:cs typeface="+mn-cs"/>
              </a:rPr>
              <a:t>, in a detailed document called an environmental impact statement (EIS). </a:t>
            </a:r>
            <a:r>
              <a:rPr lang="en-US" sz="1200" b="1" i="0" u="none" strike="noStrike" kern="1200" baseline="0" dirty="0" smtClean="0">
                <a:solidFill>
                  <a:schemeClr val="tx1"/>
                </a:solidFill>
                <a:latin typeface="+mn-lt"/>
                <a:ea typeface="+mn-ea"/>
                <a:cs typeface="+mn-cs"/>
              </a:rPr>
              <a:t>The Forest Service will make the proposed plan and the draft EIS available for public review and comment.</a:t>
            </a:r>
            <a:r>
              <a:rPr lang="en-US" sz="1200" b="0" i="0" u="none" strike="noStrike" kern="1200" baseline="0" dirty="0" smtClean="0">
                <a:solidFill>
                  <a:schemeClr val="tx1"/>
                </a:solidFill>
                <a:latin typeface="+mn-lt"/>
                <a:ea typeface="+mn-ea"/>
                <a:cs typeface="+mn-cs"/>
              </a:rPr>
              <a:t> You will have </a:t>
            </a:r>
            <a:r>
              <a:rPr lang="en-US" sz="1200" b="1" i="0" u="none" strike="noStrike" kern="1200" baseline="0" dirty="0" smtClean="0">
                <a:solidFill>
                  <a:schemeClr val="tx1"/>
                </a:solidFill>
                <a:latin typeface="+mn-lt"/>
                <a:ea typeface="+mn-ea"/>
                <a:cs typeface="+mn-cs"/>
              </a:rPr>
              <a:t>at least 90 days to comment</a:t>
            </a:r>
            <a:r>
              <a:rPr lang="en-US" sz="1200" b="0" i="0" u="none" strike="noStrike" kern="1200" baseline="0" dirty="0" smtClean="0">
                <a:solidFill>
                  <a:schemeClr val="tx1"/>
                </a:solidFill>
                <a:latin typeface="+mn-lt"/>
                <a:ea typeface="+mn-ea"/>
                <a:cs typeface="+mn-cs"/>
              </a:rPr>
              <a:t> on the proposed plan and draft EIS for a plan revision. </a:t>
            </a:r>
            <a:endParaRPr lang="en-US" dirty="0"/>
          </a:p>
        </p:txBody>
      </p:sp>
      <p:sp>
        <p:nvSpPr>
          <p:cNvPr id="4" name="Slide Number Placeholder 3"/>
          <p:cNvSpPr>
            <a:spLocks noGrp="1"/>
          </p:cNvSpPr>
          <p:nvPr>
            <p:ph type="sldNum" sz="quarter" idx="10"/>
          </p:nvPr>
        </p:nvSpPr>
        <p:spPr/>
        <p:txBody>
          <a:bodyPr/>
          <a:lstStyle/>
          <a:p>
            <a:fld id="{D618E6DB-49B5-4DF5-8A6A-3C5D03780CE9}" type="slidenum">
              <a:rPr lang="en-US" smtClean="0"/>
              <a:pPr/>
              <a:t>21</a:t>
            </a:fld>
            <a:endParaRPr lang="en-US"/>
          </a:p>
        </p:txBody>
      </p:sp>
    </p:spTree>
    <p:extLst>
      <p:ext uri="{BB962C8B-B14F-4D97-AF65-F5344CB8AC3E}">
        <p14:creationId xmlns:p14="http://schemas.microsoft.com/office/powerpoint/2010/main" val="145866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After the Forest Service has developed a proposed revised plan and completed a draft EIS, and the public has had an opportunity to comment on them, the Forest Service will issue the revised plan, a final EIS, and a draft record of decision. People who are dissatisfied with the revised plan and who have been involved in the revision process will have 60 days to object to the Forest Service’s proposed decision. Known as a “</a:t>
            </a:r>
            <a:r>
              <a:rPr lang="en-US" sz="1200" b="0" i="0" u="none" strike="noStrike" kern="1200" baseline="0" dirty="0" err="1" smtClean="0">
                <a:solidFill>
                  <a:schemeClr val="tx1"/>
                </a:solidFill>
                <a:latin typeface="+mn-lt"/>
                <a:ea typeface="+mn-ea"/>
                <a:cs typeface="+mn-cs"/>
              </a:rPr>
              <a:t>predecisional</a:t>
            </a:r>
            <a:r>
              <a:rPr lang="en-US" sz="1200" b="0" i="0" u="none" strike="noStrike" kern="1200" baseline="0" dirty="0" smtClean="0">
                <a:solidFill>
                  <a:schemeClr val="tx1"/>
                </a:solidFill>
                <a:latin typeface="+mn-lt"/>
                <a:ea typeface="+mn-ea"/>
                <a:cs typeface="+mn-cs"/>
              </a:rPr>
              <a:t> objection,” this administrative challenge to the draft decision provides one more opportunity for you to work with the Forest Service to resolve any outstanding issues with the plan prior to a final decision. The objection must identify specific concerns with the plan, how the proposed decision could be improved, and your previous formal comments on the draft plan.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you choose to file an objection, you may meet with the Forest Service to attempt to resolve your concerns. Other people who have been active in the planning process and are interested in the revised forest plan, as well as the general public, may participate in the resolution meeting. If you and the Forest Service successfully resolve your concerns, you can withdraw your objection. If you and the Forest Service cannot resolve your concerns or only resolve a portion of the objection, the Forest Service will generally issue a formal written response, which can identify changes to the plan reflecting any resolutions, within 90 days of the close of the administrative review period; this period may be extended. The Forest Service will then publish the final plan and a record of decision that documents the final decision and the responsible official’s rationale for it.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signals the close of the Forest Service’s environmental analysis and administrative process for the forest plan revision. If you are still dissatisfied with the Forest Service’s decision, you may seek judicial review to challenge that decision. </a:t>
            </a:r>
            <a:endParaRPr lang="en-US" dirty="0"/>
          </a:p>
        </p:txBody>
      </p:sp>
      <p:sp>
        <p:nvSpPr>
          <p:cNvPr id="4" name="Slide Number Placeholder 3"/>
          <p:cNvSpPr>
            <a:spLocks noGrp="1"/>
          </p:cNvSpPr>
          <p:nvPr>
            <p:ph type="sldNum" sz="quarter" idx="10"/>
          </p:nvPr>
        </p:nvSpPr>
        <p:spPr/>
        <p:txBody>
          <a:bodyPr/>
          <a:lstStyle/>
          <a:p>
            <a:fld id="{D618E6DB-49B5-4DF5-8A6A-3C5D03780CE9}" type="slidenum">
              <a:rPr lang="en-US" smtClean="0"/>
              <a:pPr/>
              <a:t>22</a:t>
            </a:fld>
            <a:endParaRPr lang="en-US"/>
          </a:p>
        </p:txBody>
      </p:sp>
    </p:spTree>
    <p:extLst>
      <p:ext uri="{BB962C8B-B14F-4D97-AF65-F5344CB8AC3E}">
        <p14:creationId xmlns:p14="http://schemas.microsoft.com/office/powerpoint/2010/main" val="3549189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Under the 2012 Planning Rule, the planning process consists of three major phases: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Assessment. </a:t>
            </a:r>
            <a:r>
              <a:rPr lang="en-US" sz="1200" b="0" i="0" u="none" strike="noStrike" kern="1200" baseline="0" dirty="0" smtClean="0">
                <a:solidFill>
                  <a:schemeClr val="tx1"/>
                </a:solidFill>
                <a:latin typeface="+mn-lt"/>
                <a:ea typeface="+mn-ea"/>
                <a:cs typeface="+mn-cs"/>
              </a:rPr>
              <a:t>During assessment, the Forest Service and partners identify and evaluate existing economic, social, and ecological conditions in and around the national forest undergoing forest plan revision.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Plan development. </a:t>
            </a:r>
            <a:r>
              <a:rPr lang="en-US" sz="1200" b="0" i="0" u="none" strike="noStrike" kern="1200" baseline="0" dirty="0" smtClean="0">
                <a:solidFill>
                  <a:schemeClr val="tx1"/>
                </a:solidFill>
                <a:latin typeface="+mn-lt"/>
                <a:ea typeface="+mn-ea"/>
                <a:cs typeface="+mn-cs"/>
              </a:rPr>
              <a:t>This phase uses the information from the assessment, with input from the public, to revise a forest plan. Once the forest plan is approved, it will guide project-level decisions, like how and where to plan restoration or rehabilitation activities.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Monitoring. </a:t>
            </a:r>
            <a:r>
              <a:rPr lang="en-US" sz="1200" b="0" i="0" u="none" strike="noStrike" kern="1200" baseline="0" dirty="0" smtClean="0">
                <a:solidFill>
                  <a:schemeClr val="tx1"/>
                </a:solidFill>
                <a:latin typeface="+mn-lt"/>
                <a:ea typeface="+mn-ea"/>
                <a:cs typeface="+mn-cs"/>
              </a:rPr>
              <a:t>Studying conditions on the ground helps determine whether the forest plan is actually achieving its intended desired conditions and objectives. Monitoring information helps managers determine whether they need to propose amending or revising the forest plan.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2012 Planning Rule emphasizes </a:t>
            </a:r>
            <a:r>
              <a:rPr lang="en-US" sz="1200" b="1" i="0" u="none" strike="noStrike" kern="1200" baseline="0" dirty="0" smtClean="0">
                <a:solidFill>
                  <a:schemeClr val="tx1"/>
                </a:solidFill>
                <a:latin typeface="+mn-lt"/>
                <a:ea typeface="+mn-ea"/>
                <a:cs typeface="+mn-cs"/>
              </a:rPr>
              <a:t>public involvement </a:t>
            </a:r>
            <a:r>
              <a:rPr lang="en-US" sz="1200" b="0" i="0" u="none" strike="noStrike" kern="1200" baseline="0" dirty="0" smtClean="0">
                <a:solidFill>
                  <a:schemeClr val="tx1"/>
                </a:solidFill>
                <a:latin typeface="+mn-lt"/>
                <a:ea typeface="+mn-ea"/>
                <a:cs typeface="+mn-cs"/>
              </a:rPr>
              <a:t>through every step of the planning process and also specifies working with State, local, and Tribal Governments. </a:t>
            </a:r>
            <a:endParaRPr lang="en-US" dirty="0"/>
          </a:p>
        </p:txBody>
      </p:sp>
      <p:sp>
        <p:nvSpPr>
          <p:cNvPr id="4" name="Slide Number Placeholder 3"/>
          <p:cNvSpPr>
            <a:spLocks noGrp="1"/>
          </p:cNvSpPr>
          <p:nvPr>
            <p:ph type="sldNum" sz="quarter" idx="10"/>
          </p:nvPr>
        </p:nvSpPr>
        <p:spPr/>
        <p:txBody>
          <a:bodyPr/>
          <a:lstStyle/>
          <a:p>
            <a:fld id="{D618E6DB-49B5-4DF5-8A6A-3C5D03780CE9}"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998496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topics for consideration in the planning process. </a:t>
            </a:r>
          </a:p>
          <a:p>
            <a:endParaRPr lang="en-US" dirty="0" smtClean="0"/>
          </a:p>
          <a:p>
            <a:r>
              <a:rPr lang="en-US" dirty="0" smtClean="0"/>
              <a:t>Be careful to make the distinction that the plan</a:t>
            </a:r>
            <a:r>
              <a:rPr lang="en-US" baseline="0" dirty="0" smtClean="0"/>
              <a:t> is not developed for adjacent lands and inholdings, but rather they are considered in the planning process.</a:t>
            </a:r>
            <a:endParaRPr lang="en-US" dirty="0"/>
          </a:p>
        </p:txBody>
      </p:sp>
      <p:sp>
        <p:nvSpPr>
          <p:cNvPr id="4" name="Slide Number Placeholder 3"/>
          <p:cNvSpPr>
            <a:spLocks noGrp="1"/>
          </p:cNvSpPr>
          <p:nvPr>
            <p:ph type="sldNum" sz="quarter" idx="10"/>
          </p:nvPr>
        </p:nvSpPr>
        <p:spPr/>
        <p:txBody>
          <a:bodyPr/>
          <a:lstStyle/>
          <a:p>
            <a:fld id="{D618E6DB-49B5-4DF5-8A6A-3C5D03780CE9}" type="slidenum">
              <a:rPr lang="en-US" smtClean="0"/>
              <a:pPr/>
              <a:t>28</a:t>
            </a:fld>
            <a:endParaRPr lang="en-US"/>
          </a:p>
        </p:txBody>
      </p:sp>
    </p:spTree>
    <p:extLst>
      <p:ext uri="{BB962C8B-B14F-4D97-AF65-F5344CB8AC3E}">
        <p14:creationId xmlns:p14="http://schemas.microsoft.com/office/powerpoint/2010/main" val="1101952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18E6DB-49B5-4DF5-8A6A-3C5D03780CE9}" type="slidenum">
              <a:rPr lang="en-US" smtClean="0"/>
              <a:pPr/>
              <a:t>3</a:t>
            </a:fld>
            <a:endParaRPr lang="en-US"/>
          </a:p>
        </p:txBody>
      </p:sp>
    </p:spTree>
    <p:extLst>
      <p:ext uri="{BB962C8B-B14F-4D97-AF65-F5344CB8AC3E}">
        <p14:creationId xmlns:p14="http://schemas.microsoft.com/office/powerpoint/2010/main" val="806110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kern="1200" baseline="0" dirty="0" smtClean="0">
                <a:solidFill>
                  <a:schemeClr val="tx1"/>
                </a:solidFill>
                <a:latin typeface="+mn-lt"/>
                <a:ea typeface="+mn-ea"/>
                <a:cs typeface="+mn-cs"/>
              </a:rPr>
              <a:t>Possible Key Topics</a:t>
            </a:r>
          </a:p>
          <a:p>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appropriate geographic and temporal scales relevant to the identified ecosystems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natural range of variation and future expectations for what ecological integrity within the plan area looks like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Identification of key ecosystem characteristics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importance of individual ecosystems and habitat types for providing ecosystem diversity, species diversity, and habitat for at-risk species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Identification of key stressors of ecological integrity along with adaptive management strategies to respond to those stressors or mitigate impacts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Identification of how current ecological integrity is influencing and being influenced by the broader landscape, and opportunities for cross-boundary complementary management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Opportunities for landscape-scale restoration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How managing large-scale ecosystems would maintain or restore rare or unique plant or animal communities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Maintaining the persistence of native tree species within the plan area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How key characteristics of the ecosystem and habitat types contribute to the broader biodiversity of ecosystems across the plan area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Focal species selection and monitoring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18CC396-464F-41CC-93B9-D349910372AC}" type="slidenum">
              <a:rPr lang="en-US" smtClean="0"/>
              <a:t>29</a:t>
            </a:fld>
            <a:endParaRPr lang="en-US"/>
          </a:p>
        </p:txBody>
      </p:sp>
    </p:spTree>
    <p:extLst>
      <p:ext uri="{BB962C8B-B14F-4D97-AF65-F5344CB8AC3E}">
        <p14:creationId xmlns:p14="http://schemas.microsoft.com/office/powerpoint/2010/main" val="2467433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kern="1200" baseline="0" dirty="0" smtClean="0">
                <a:solidFill>
                  <a:schemeClr val="tx1"/>
                </a:solidFill>
                <a:latin typeface="+mn-lt"/>
                <a:ea typeface="+mn-ea"/>
                <a:cs typeface="+mn-cs"/>
              </a:rPr>
              <a:t>Possible Key Topics</a:t>
            </a:r>
          </a:p>
          <a:p>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Jobs associated with national forest lands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Secondary jobs and infrastructure dependent on forest benefits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Influence of national forest lands on the social character of neighboring communities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Influence of national forest lands on American society and cultural identity even in areas not adjacent to those lands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Ecosystem services provided from national forests and the socioeconomic effects of those services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Subsistence economies and their reliance on national forest resources</a:t>
            </a:r>
          </a:p>
          <a:p>
            <a:endParaRPr lang="en-US" dirty="0"/>
          </a:p>
        </p:txBody>
      </p:sp>
      <p:sp>
        <p:nvSpPr>
          <p:cNvPr id="4" name="Slide Number Placeholder 3"/>
          <p:cNvSpPr>
            <a:spLocks noGrp="1"/>
          </p:cNvSpPr>
          <p:nvPr>
            <p:ph type="sldNum" sz="quarter" idx="10"/>
          </p:nvPr>
        </p:nvSpPr>
        <p:spPr/>
        <p:txBody>
          <a:bodyPr/>
          <a:lstStyle/>
          <a:p>
            <a:fld id="{F18CC396-464F-41CC-93B9-D349910372AC}" type="slidenum">
              <a:rPr lang="en-US" smtClean="0"/>
              <a:t>30</a:t>
            </a:fld>
            <a:endParaRPr lang="en-US"/>
          </a:p>
        </p:txBody>
      </p:sp>
    </p:spTree>
    <p:extLst>
      <p:ext uri="{BB962C8B-B14F-4D97-AF65-F5344CB8AC3E}">
        <p14:creationId xmlns:p14="http://schemas.microsoft.com/office/powerpoint/2010/main" val="469634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Forest Service decisions for the national forests may directly affect owners and management of adjacent and intermingled lands. Similarly, decisions about management of adjacent and intermingled lands may directly affect management of the national forests. </a:t>
            </a:r>
          </a:p>
          <a:p>
            <a:endParaRPr lang="en-US" sz="1200" b="1" i="1" u="none" strike="noStrike" kern="1200" baseline="0" dirty="0" smtClean="0">
              <a:solidFill>
                <a:schemeClr val="tx1"/>
              </a:solidFill>
              <a:latin typeface="+mn-lt"/>
              <a:ea typeface="+mn-ea"/>
              <a:cs typeface="+mn-cs"/>
            </a:endParaRPr>
          </a:p>
          <a:p>
            <a:r>
              <a:rPr lang="en-US" sz="1200" b="1" i="1" u="none" strike="noStrike" kern="1200" baseline="0" dirty="0" smtClean="0">
                <a:solidFill>
                  <a:schemeClr val="tx1"/>
                </a:solidFill>
                <a:latin typeface="+mn-lt"/>
                <a:ea typeface="+mn-ea"/>
                <a:cs typeface="+mn-cs"/>
              </a:rPr>
              <a:t>Possible Key Topics</a:t>
            </a:r>
          </a:p>
          <a:p>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Coordination with State, private, and other landowners on landscape-scale issues such as forest health, catastrophic and other types of fire, insects and diseases, invasive species, and wildlife habitat</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Opportunities for landscape-scale restoration</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Connectivity and species management across different ownerships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Priorities for land adjustments, rights-of-ways, access, and boundary management</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Tribal Forest Protection Act and tribal engagement</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Alaska-specific laws (such as Alaska National Interest Lands Conservation Act) </a:t>
            </a:r>
          </a:p>
          <a:p>
            <a:endParaRPr lang="en-US" dirty="0"/>
          </a:p>
        </p:txBody>
      </p:sp>
      <p:sp>
        <p:nvSpPr>
          <p:cNvPr id="4" name="Slide Number Placeholder 3"/>
          <p:cNvSpPr>
            <a:spLocks noGrp="1"/>
          </p:cNvSpPr>
          <p:nvPr>
            <p:ph type="sldNum" sz="quarter" idx="10"/>
          </p:nvPr>
        </p:nvSpPr>
        <p:spPr/>
        <p:txBody>
          <a:bodyPr/>
          <a:lstStyle/>
          <a:p>
            <a:fld id="{F18CC396-464F-41CC-93B9-D349910372AC}" type="slidenum">
              <a:rPr lang="en-US" smtClean="0"/>
              <a:t>31</a:t>
            </a:fld>
            <a:endParaRPr lang="en-US"/>
          </a:p>
        </p:txBody>
      </p:sp>
    </p:spTree>
    <p:extLst>
      <p:ext uri="{BB962C8B-B14F-4D97-AF65-F5344CB8AC3E}">
        <p14:creationId xmlns:p14="http://schemas.microsoft.com/office/powerpoint/2010/main" val="3983530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kern="1200" baseline="0" dirty="0" smtClean="0">
                <a:solidFill>
                  <a:schemeClr val="tx1"/>
                </a:solidFill>
                <a:latin typeface="+mn-lt"/>
                <a:ea typeface="+mn-ea"/>
                <a:cs typeface="+mn-cs"/>
              </a:rPr>
              <a:t>Possible Key Topics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Use of prescribed or managed fire as a way to reduce the future risk of wildland fire and accomplish important ecologic, social, and economic objectives </a:t>
            </a:r>
          </a:p>
          <a:p>
            <a:r>
              <a:rPr lang="en-US" sz="1200" b="0" i="0" u="none" strike="noStrike" kern="1200" baseline="0" dirty="0" smtClean="0">
                <a:solidFill>
                  <a:schemeClr val="tx1"/>
                </a:solidFill>
                <a:latin typeface="+mn-lt"/>
                <a:ea typeface="+mn-ea"/>
                <a:cs typeface="+mn-cs"/>
              </a:rPr>
              <a:t>Interagency air quality management and air quality standards </a:t>
            </a:r>
          </a:p>
          <a:p>
            <a:r>
              <a:rPr lang="en-US" sz="1200" b="0" i="0" u="none" strike="noStrike" kern="1200" baseline="0" dirty="0" smtClean="0">
                <a:solidFill>
                  <a:schemeClr val="tx1"/>
                </a:solidFill>
                <a:latin typeface="+mn-lt"/>
                <a:ea typeface="+mn-ea"/>
                <a:cs typeface="+mn-cs"/>
              </a:rPr>
              <a:t>Sources of air pollution </a:t>
            </a:r>
          </a:p>
          <a:p>
            <a:r>
              <a:rPr lang="en-US" sz="1200" b="0" i="0" u="none" strike="noStrike" kern="1200" baseline="0" dirty="0" smtClean="0">
                <a:solidFill>
                  <a:schemeClr val="tx1"/>
                </a:solidFill>
                <a:latin typeface="+mn-lt"/>
                <a:ea typeface="+mn-ea"/>
                <a:cs typeface="+mn-cs"/>
              </a:rPr>
              <a:t>Scenic quality of </a:t>
            </a:r>
            <a:r>
              <a:rPr lang="en-US" sz="1200" b="0" i="0" u="none" strike="noStrike" kern="1200" baseline="0" dirty="0" err="1" smtClean="0">
                <a:solidFill>
                  <a:schemeClr val="tx1"/>
                </a:solidFill>
                <a:latin typeface="+mn-lt"/>
                <a:ea typeface="+mn-ea"/>
                <a:cs typeface="+mn-cs"/>
              </a:rPr>
              <a:t>viewsheds</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Management of smoke, particulate matter, dust, and smog </a:t>
            </a:r>
          </a:p>
          <a:p>
            <a:endParaRPr lang="en-US" dirty="0"/>
          </a:p>
        </p:txBody>
      </p:sp>
      <p:sp>
        <p:nvSpPr>
          <p:cNvPr id="4" name="Slide Number Placeholder 3"/>
          <p:cNvSpPr>
            <a:spLocks noGrp="1"/>
          </p:cNvSpPr>
          <p:nvPr>
            <p:ph type="sldNum" sz="quarter" idx="10"/>
          </p:nvPr>
        </p:nvSpPr>
        <p:spPr/>
        <p:txBody>
          <a:bodyPr/>
          <a:lstStyle/>
          <a:p>
            <a:fld id="{F18CC396-464F-41CC-93B9-D349910372AC}" type="slidenum">
              <a:rPr lang="en-US" smtClean="0"/>
              <a:t>32</a:t>
            </a:fld>
            <a:endParaRPr lang="en-US"/>
          </a:p>
        </p:txBody>
      </p:sp>
    </p:spTree>
    <p:extLst>
      <p:ext uri="{BB962C8B-B14F-4D97-AF65-F5344CB8AC3E}">
        <p14:creationId xmlns:p14="http://schemas.microsoft.com/office/powerpoint/2010/main" val="1353788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kern="1200" baseline="0" dirty="0" smtClean="0">
                <a:solidFill>
                  <a:schemeClr val="tx1"/>
                </a:solidFill>
                <a:latin typeface="+mn-lt"/>
                <a:ea typeface="+mn-ea"/>
                <a:cs typeface="+mn-cs"/>
              </a:rPr>
              <a:t>Possible Key Topics </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Preparing for increased stress from wildfires, insects and disease, and extreme weather</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Monitoring environmental changes over time and potential changes in goods and services the forest can provide due to climate-related stresses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Developing management options that help forests and waters be resilient to climate stresses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Protecting special habitats that may be </a:t>
            </a:r>
            <a:r>
              <a:rPr lang="en-US" sz="1200" b="0" i="0" u="none" strike="noStrike" kern="1200" baseline="0" dirty="0" err="1" smtClean="0">
                <a:solidFill>
                  <a:schemeClr val="tx1"/>
                </a:solidFill>
                <a:latin typeface="+mn-lt"/>
                <a:ea typeface="+mn-ea"/>
                <a:cs typeface="+mn-cs"/>
              </a:rPr>
              <a:t>refugia</a:t>
            </a:r>
            <a:r>
              <a:rPr lang="en-US" sz="1200" b="0" i="0" u="none" strike="noStrike" kern="1200" baseline="0" dirty="0" smtClean="0">
                <a:solidFill>
                  <a:schemeClr val="tx1"/>
                </a:solidFill>
                <a:latin typeface="+mn-lt"/>
                <a:ea typeface="+mn-ea"/>
                <a:cs typeface="+mn-cs"/>
              </a:rPr>
              <a:t> that protect special biological resources otherwise at risk due to climate stresses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Devising restoration strategies to support ecological integrity</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Considering landscape-scale management approaches and broad-scale monitoring strategies</a:t>
            </a:r>
          </a:p>
          <a:p>
            <a:endParaRPr lang="en-US" dirty="0"/>
          </a:p>
        </p:txBody>
      </p:sp>
      <p:sp>
        <p:nvSpPr>
          <p:cNvPr id="4" name="Slide Number Placeholder 3"/>
          <p:cNvSpPr>
            <a:spLocks noGrp="1"/>
          </p:cNvSpPr>
          <p:nvPr>
            <p:ph type="sldNum" sz="quarter" idx="10"/>
          </p:nvPr>
        </p:nvSpPr>
        <p:spPr/>
        <p:txBody>
          <a:bodyPr/>
          <a:lstStyle/>
          <a:p>
            <a:fld id="{F18CC396-464F-41CC-93B9-D349910372AC}" type="slidenum">
              <a:rPr lang="en-US" smtClean="0"/>
              <a:t>33</a:t>
            </a:fld>
            <a:endParaRPr lang="en-US"/>
          </a:p>
        </p:txBody>
      </p:sp>
    </p:spTree>
    <p:extLst>
      <p:ext uri="{BB962C8B-B14F-4D97-AF65-F5344CB8AC3E}">
        <p14:creationId xmlns:p14="http://schemas.microsoft.com/office/powerpoint/2010/main" val="9105423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u="none" strike="noStrike" kern="1200" baseline="0" dirty="0" smtClean="0">
                <a:solidFill>
                  <a:schemeClr val="tx1"/>
                </a:solidFill>
                <a:latin typeface="+mn-lt"/>
                <a:ea typeface="+mn-ea"/>
                <a:cs typeface="+mn-cs"/>
              </a:rPr>
              <a:t>Possible Key Topics </a:t>
            </a:r>
          </a:p>
          <a:p>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Identification and appropriate management of cultural and historical resources in the plan area, including interpretive areas, cultural landscapes, heritage assets, and historic properties.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Protection of and access to sacred sites and cultural use areas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Role of Cultural and Heritage Cooperation Act, 25 U.S.C. § § 3051-3057</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Recognition that areas may be closed at different times for tribal activities and for traditional and cultural purposes</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Reburial of repatriated human remains and cultural items</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Free use of forest products for traditional and cultural purposes</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Nondisclosure of confidential information</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Role of Tribal Forest Protection Act</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Recognition of treaty and other reserved rights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Role of intergovernmental engagement in the planning process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Protection and enhancement of treaty resources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Economic impacts of Federal land management decisions on tribal trust resources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Identification of areas of tribal concern or importance through government-to-government consultation</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Recognition of tribal capacity to participate in planning, including and beyond government-to-government relations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Recognition and use of traditional ecological knowledge</a:t>
            </a:r>
          </a:p>
          <a:p>
            <a:endParaRPr lang="en-US" dirty="0"/>
          </a:p>
        </p:txBody>
      </p:sp>
      <p:sp>
        <p:nvSpPr>
          <p:cNvPr id="4" name="Slide Number Placeholder 3"/>
          <p:cNvSpPr>
            <a:spLocks noGrp="1"/>
          </p:cNvSpPr>
          <p:nvPr>
            <p:ph type="sldNum" sz="quarter" idx="10"/>
          </p:nvPr>
        </p:nvSpPr>
        <p:spPr/>
        <p:txBody>
          <a:bodyPr/>
          <a:lstStyle/>
          <a:p>
            <a:fld id="{F18CC396-464F-41CC-93B9-D349910372AC}" type="slidenum">
              <a:rPr lang="en-US" smtClean="0"/>
              <a:t>34</a:t>
            </a:fld>
            <a:endParaRPr lang="en-US"/>
          </a:p>
        </p:txBody>
      </p:sp>
    </p:spTree>
    <p:extLst>
      <p:ext uri="{BB962C8B-B14F-4D97-AF65-F5344CB8AC3E}">
        <p14:creationId xmlns:p14="http://schemas.microsoft.com/office/powerpoint/2010/main" val="23008165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kern="1200" baseline="0" dirty="0" smtClean="0">
                <a:solidFill>
                  <a:schemeClr val="tx1"/>
                </a:solidFill>
                <a:latin typeface="+mn-lt"/>
                <a:ea typeface="+mn-ea"/>
                <a:cs typeface="+mn-cs"/>
              </a:rPr>
              <a:t>Possible Key Topics</a:t>
            </a:r>
          </a:p>
          <a:p>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Potential for catastrophic fires in the plan area </a:t>
            </a:r>
          </a:p>
          <a:p>
            <a:pPr marL="171450" indent="-171450">
              <a:buFont typeface="Arial" panose="020B0604020202020204" pitchFamily="34" charset="0"/>
              <a:buChar char="•"/>
            </a:pPr>
            <a:r>
              <a:rPr lang="en-US" sz="1200" b="0" i="0" u="none" strike="noStrike" kern="1200" baseline="0" dirty="0" err="1" smtClean="0">
                <a:solidFill>
                  <a:schemeClr val="tx1"/>
                </a:solidFill>
                <a:latin typeface="+mn-lt"/>
                <a:ea typeface="+mn-ea"/>
                <a:cs typeface="+mn-cs"/>
              </a:rPr>
              <a:t>Forestwide</a:t>
            </a:r>
            <a:r>
              <a:rPr lang="en-US" sz="1200" b="0" i="0" u="none" strike="noStrike" kern="1200" baseline="0" dirty="0" smtClean="0">
                <a:solidFill>
                  <a:schemeClr val="tx1"/>
                </a:solidFill>
                <a:latin typeface="+mn-lt"/>
                <a:ea typeface="+mn-ea"/>
                <a:cs typeface="+mn-cs"/>
              </a:rPr>
              <a:t> vegetation, fire, and fuels management strategies and desired conditions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Management in the wildland-urban interface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Post-fire forest management, including potential for timber salvage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Carbon sequestration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Fire-dependent or adapted plant and wildlife communities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18CC396-464F-41CC-93B9-D349910372AC}" type="slidenum">
              <a:rPr lang="en-US" smtClean="0"/>
              <a:t>35</a:t>
            </a:fld>
            <a:endParaRPr lang="en-US"/>
          </a:p>
        </p:txBody>
      </p:sp>
    </p:spTree>
    <p:extLst>
      <p:ext uri="{BB962C8B-B14F-4D97-AF65-F5344CB8AC3E}">
        <p14:creationId xmlns:p14="http://schemas.microsoft.com/office/powerpoint/2010/main" val="2117229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kern="1200" baseline="0" dirty="0" smtClean="0">
                <a:solidFill>
                  <a:schemeClr val="tx1"/>
                </a:solidFill>
                <a:latin typeface="+mn-lt"/>
                <a:ea typeface="+mn-ea"/>
                <a:cs typeface="+mn-cs"/>
              </a:rPr>
              <a:t>Possible Key Topics </a:t>
            </a:r>
          </a:p>
          <a:p>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Best available scientific information about species occurrence and their ability to persist in the planning area</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Habitat management and other approaches necessary to sustain species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Landscape-scale plan components that can help recover and conserve multiple threatened and endangered species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Wildlife migration and habitat connectivity</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Effects of wildlife protection on public use of the forest</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Landscape balance of wildlife use across ownerships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Recovery plans for listed species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Critical habitat</a:t>
            </a:r>
          </a:p>
          <a:p>
            <a:endParaRPr lang="en-US" sz="1200" b="1" i="1"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18CC396-464F-41CC-93B9-D349910372AC}" type="slidenum">
              <a:rPr lang="en-US" smtClean="0"/>
              <a:t>37</a:t>
            </a:fld>
            <a:endParaRPr lang="en-US"/>
          </a:p>
        </p:txBody>
      </p:sp>
    </p:spTree>
    <p:extLst>
      <p:ext uri="{BB962C8B-B14F-4D97-AF65-F5344CB8AC3E}">
        <p14:creationId xmlns:p14="http://schemas.microsoft.com/office/powerpoint/2010/main" val="4280300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kern="1200" baseline="0" dirty="0" smtClean="0">
                <a:solidFill>
                  <a:schemeClr val="tx1"/>
                </a:solidFill>
                <a:latin typeface="+mn-lt"/>
                <a:ea typeface="+mn-ea"/>
                <a:cs typeface="+mn-cs"/>
              </a:rPr>
              <a:t>Possible Key Topics</a:t>
            </a:r>
          </a:p>
          <a:p>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Best available scientific information about species’ occurrence and their ability to persist in the planning area</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Habitat management and other approaches necessary to sustain the species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Conditions necessary to sustain species of conservation concern</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Plan components to maintain or improve conditions for species of conservation concern</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Conservation needs of species of conservation concern integrated with other programs and uses on the forest</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Role of tribes when identifying species of conservation concern</a:t>
            </a:r>
          </a:p>
          <a:p>
            <a:endParaRPr lang="en-US" dirty="0"/>
          </a:p>
        </p:txBody>
      </p:sp>
      <p:sp>
        <p:nvSpPr>
          <p:cNvPr id="4" name="Slide Number Placeholder 3"/>
          <p:cNvSpPr>
            <a:spLocks noGrp="1"/>
          </p:cNvSpPr>
          <p:nvPr>
            <p:ph type="sldNum" sz="quarter" idx="10"/>
          </p:nvPr>
        </p:nvSpPr>
        <p:spPr/>
        <p:txBody>
          <a:bodyPr/>
          <a:lstStyle/>
          <a:p>
            <a:fld id="{F18CC396-464F-41CC-93B9-D349910372AC}" type="slidenum">
              <a:rPr lang="en-US" smtClean="0"/>
              <a:t>38</a:t>
            </a:fld>
            <a:endParaRPr lang="en-US"/>
          </a:p>
        </p:txBody>
      </p:sp>
    </p:spTree>
    <p:extLst>
      <p:ext uri="{BB962C8B-B14F-4D97-AF65-F5344CB8AC3E}">
        <p14:creationId xmlns:p14="http://schemas.microsoft.com/office/powerpoint/2010/main" val="10824798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kern="1200" baseline="0" dirty="0" smtClean="0">
                <a:solidFill>
                  <a:schemeClr val="tx1"/>
                </a:solidFill>
                <a:latin typeface="+mn-lt"/>
                <a:ea typeface="+mn-ea"/>
                <a:cs typeface="+mn-cs"/>
              </a:rPr>
              <a:t>Possible Key Topics </a:t>
            </a:r>
          </a:p>
          <a:p>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Consideration in the assessment of the social, economic, ecologic, and subsistence role of fishing, hunting, trapping, and gathering on the national forest and the broader landscape, along with wildlife viewing and subsistence use.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Consideration of the status and trend of species’ populations commonly pursued on the forest and the ecological conditions associated with those species.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Consideration of management of terrestrial and aquatic habitat that will aid in sustaining populations of target species consistent with the goals and objectives set by Federal, tribal, and State natural resource agencies, where consistent with other rule requirements.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Management of motorized and </a:t>
            </a:r>
            <a:r>
              <a:rPr lang="en-US" sz="1200" b="0" i="0" u="none" strike="noStrike" kern="1200" baseline="0" dirty="0" err="1" smtClean="0">
                <a:solidFill>
                  <a:schemeClr val="tx1"/>
                </a:solidFill>
                <a:latin typeface="+mn-lt"/>
                <a:ea typeface="+mn-ea"/>
                <a:cs typeface="+mn-cs"/>
              </a:rPr>
              <a:t>nonmotorized</a:t>
            </a:r>
            <a:r>
              <a:rPr lang="en-US" sz="1200" b="0" i="0" u="none" strike="noStrike" kern="1200" baseline="0" dirty="0" smtClean="0">
                <a:solidFill>
                  <a:schemeClr val="tx1"/>
                </a:solidFill>
                <a:latin typeface="+mn-lt"/>
                <a:ea typeface="+mn-ea"/>
                <a:cs typeface="+mn-cs"/>
              </a:rPr>
              <a:t> access scenarios that will provide adequate access for anglers, hunters, trappers, and gatherers, consistent with other rule requirements.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Consideration of visitation for wildlife-viewing activities.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Consideration of tribal treaty rights and subsistence uses. </a:t>
            </a:r>
          </a:p>
          <a:p>
            <a:endParaRPr lang="en-US" dirty="0"/>
          </a:p>
        </p:txBody>
      </p:sp>
      <p:sp>
        <p:nvSpPr>
          <p:cNvPr id="4" name="Slide Number Placeholder 3"/>
          <p:cNvSpPr>
            <a:spLocks noGrp="1"/>
          </p:cNvSpPr>
          <p:nvPr>
            <p:ph type="sldNum" sz="quarter" idx="10"/>
          </p:nvPr>
        </p:nvSpPr>
        <p:spPr/>
        <p:txBody>
          <a:bodyPr/>
          <a:lstStyle/>
          <a:p>
            <a:fld id="{F18CC396-464F-41CC-93B9-D349910372AC}" type="slidenum">
              <a:rPr lang="en-US" smtClean="0"/>
              <a:t>39</a:t>
            </a:fld>
            <a:endParaRPr lang="en-US"/>
          </a:p>
        </p:txBody>
      </p:sp>
    </p:spTree>
    <p:extLst>
      <p:ext uri="{BB962C8B-B14F-4D97-AF65-F5344CB8AC3E}">
        <p14:creationId xmlns:p14="http://schemas.microsoft.com/office/powerpoint/2010/main" val="1672057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18E6DB-49B5-4DF5-8A6A-3C5D03780CE9}" type="slidenum">
              <a:rPr lang="en-US" smtClean="0"/>
              <a:pPr/>
              <a:t>4</a:t>
            </a:fld>
            <a:endParaRPr lang="en-US"/>
          </a:p>
        </p:txBody>
      </p:sp>
    </p:spTree>
    <p:extLst>
      <p:ext uri="{BB962C8B-B14F-4D97-AF65-F5344CB8AC3E}">
        <p14:creationId xmlns:p14="http://schemas.microsoft.com/office/powerpoint/2010/main" val="1004183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kern="1200" baseline="0" dirty="0" smtClean="0">
                <a:solidFill>
                  <a:schemeClr val="tx1"/>
                </a:solidFill>
                <a:latin typeface="+mn-lt"/>
                <a:ea typeface="+mn-ea"/>
                <a:cs typeface="+mn-cs"/>
              </a:rPr>
              <a:t>Possible Key Topics </a:t>
            </a:r>
          </a:p>
          <a:p>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Projected outputs of </a:t>
            </a:r>
            <a:r>
              <a:rPr lang="en-US" sz="1200" b="0" i="0" u="none" strike="noStrike" kern="1200" baseline="0" dirty="0" err="1" smtClean="0">
                <a:solidFill>
                  <a:schemeClr val="tx1"/>
                </a:solidFill>
                <a:latin typeface="+mn-lt"/>
                <a:ea typeface="+mn-ea"/>
                <a:cs typeface="+mn-cs"/>
              </a:rPr>
              <a:t>sawtimber</a:t>
            </a:r>
            <a:r>
              <a:rPr lang="en-US" sz="1200" b="0" i="0" u="none" strike="noStrike" kern="1200" baseline="0" dirty="0" smtClean="0">
                <a:solidFill>
                  <a:schemeClr val="tx1"/>
                </a:solidFill>
                <a:latin typeface="+mn-lt"/>
                <a:ea typeface="+mn-ea"/>
                <a:cs typeface="+mn-cs"/>
              </a:rPr>
              <a:t>, pulp, firewood, and other timber products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Projected outputs of </a:t>
            </a:r>
            <a:r>
              <a:rPr lang="en-US" sz="1200" b="0" i="0" u="none" strike="noStrike" kern="1200" baseline="0" dirty="0" err="1" smtClean="0">
                <a:solidFill>
                  <a:schemeClr val="tx1"/>
                </a:solidFill>
                <a:latin typeface="+mn-lt"/>
                <a:ea typeface="+mn-ea"/>
                <a:cs typeface="+mn-cs"/>
              </a:rPr>
              <a:t>nontimber</a:t>
            </a:r>
            <a:r>
              <a:rPr lang="en-US" sz="1200" b="0" i="0" u="none" strike="noStrike" kern="1200" baseline="0" dirty="0" smtClean="0">
                <a:solidFill>
                  <a:schemeClr val="tx1"/>
                </a:solidFill>
                <a:latin typeface="+mn-lt"/>
                <a:ea typeface="+mn-ea"/>
                <a:cs typeface="+mn-cs"/>
              </a:rPr>
              <a:t> forest products, such as mushrooms, </a:t>
            </a:r>
            <a:r>
              <a:rPr lang="en-US" sz="1200" b="0" i="0" u="none" strike="noStrike" kern="1200" baseline="0" dirty="0" err="1" smtClean="0">
                <a:solidFill>
                  <a:schemeClr val="tx1"/>
                </a:solidFill>
                <a:latin typeface="+mn-lt"/>
                <a:ea typeface="+mn-ea"/>
                <a:cs typeface="+mn-cs"/>
              </a:rPr>
              <a:t>beargrass</a:t>
            </a:r>
            <a:r>
              <a:rPr lang="en-US" sz="1200" b="0" i="0" u="none" strike="noStrike" kern="1200" baseline="0" dirty="0" smtClean="0">
                <a:solidFill>
                  <a:schemeClr val="tx1"/>
                </a:solidFill>
                <a:latin typeface="+mn-lt"/>
                <a:ea typeface="+mn-ea"/>
                <a:cs typeface="+mn-cs"/>
              </a:rPr>
              <a:t>, huckleberries, and medicinal plants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Sustainable energy, including biomass and firewood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Suitability of national forest lands for timber production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Contribution of timber management to forest health and ecological integrity</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Economic contributions to communities and local governments</a:t>
            </a:r>
          </a:p>
          <a:p>
            <a:endParaRPr lang="en-US" dirty="0"/>
          </a:p>
        </p:txBody>
      </p:sp>
      <p:sp>
        <p:nvSpPr>
          <p:cNvPr id="4" name="Slide Number Placeholder 3"/>
          <p:cNvSpPr>
            <a:spLocks noGrp="1"/>
          </p:cNvSpPr>
          <p:nvPr>
            <p:ph type="sldNum" sz="quarter" idx="10"/>
          </p:nvPr>
        </p:nvSpPr>
        <p:spPr/>
        <p:txBody>
          <a:bodyPr/>
          <a:lstStyle/>
          <a:p>
            <a:fld id="{F18CC396-464F-41CC-93B9-D349910372AC}" type="slidenum">
              <a:rPr lang="en-US" smtClean="0"/>
              <a:t>40</a:t>
            </a:fld>
            <a:endParaRPr lang="en-US"/>
          </a:p>
        </p:txBody>
      </p:sp>
    </p:spTree>
    <p:extLst>
      <p:ext uri="{BB962C8B-B14F-4D97-AF65-F5344CB8AC3E}">
        <p14:creationId xmlns:p14="http://schemas.microsoft.com/office/powerpoint/2010/main" val="3195920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kern="1200" baseline="0" dirty="0" smtClean="0">
                <a:solidFill>
                  <a:schemeClr val="tx1"/>
                </a:solidFill>
                <a:latin typeface="+mn-lt"/>
                <a:ea typeface="+mn-ea"/>
                <a:cs typeface="+mn-cs"/>
              </a:rPr>
              <a:t>Possible Key Topics</a:t>
            </a:r>
          </a:p>
          <a:p>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Permit renewal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Monitoring information about trends and desired conditions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Sustainability (socioeconomic, cultural, and ecological)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Allotment management plans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Riparian management</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Range improvements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Soil conditions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Invasive plant species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Access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Intersection between public and tribal grazing opportunities (treaty rights)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Domestic sheep/bighorn interactions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Domestic livestock/wild ungulate interactions (e.g. bison, deer, elk)</a:t>
            </a:r>
          </a:p>
          <a:p>
            <a:endParaRPr lang="en-US" dirty="0"/>
          </a:p>
        </p:txBody>
      </p:sp>
      <p:sp>
        <p:nvSpPr>
          <p:cNvPr id="4" name="Slide Number Placeholder 3"/>
          <p:cNvSpPr>
            <a:spLocks noGrp="1"/>
          </p:cNvSpPr>
          <p:nvPr>
            <p:ph type="sldNum" sz="quarter" idx="10"/>
          </p:nvPr>
        </p:nvSpPr>
        <p:spPr/>
        <p:txBody>
          <a:bodyPr/>
          <a:lstStyle/>
          <a:p>
            <a:fld id="{F18CC396-464F-41CC-93B9-D349910372AC}" type="slidenum">
              <a:rPr lang="en-US" smtClean="0"/>
              <a:t>41</a:t>
            </a:fld>
            <a:endParaRPr lang="en-US"/>
          </a:p>
        </p:txBody>
      </p:sp>
    </p:spTree>
    <p:extLst>
      <p:ext uri="{BB962C8B-B14F-4D97-AF65-F5344CB8AC3E}">
        <p14:creationId xmlns:p14="http://schemas.microsoft.com/office/powerpoint/2010/main" val="31144402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kern="1200" baseline="0" dirty="0" smtClean="0">
                <a:solidFill>
                  <a:schemeClr val="tx1"/>
                </a:solidFill>
                <a:latin typeface="+mn-lt"/>
                <a:ea typeface="+mn-ea"/>
                <a:cs typeface="+mn-cs"/>
              </a:rPr>
              <a:t>Possible Key Topics</a:t>
            </a:r>
          </a:p>
          <a:p>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Reclamation requirements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Standards and guidelines for exploration activities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Ecologic, social, and economic effects of extracting mineral and energy resources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Leasing availability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Coordination with other responsible agencies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What decisions will be made in the plan, concurrently with the plan, or that may occur subsequent to and consistent with the plan decision. </a:t>
            </a:r>
          </a:p>
          <a:p>
            <a:endParaRPr lang="en-US" dirty="0"/>
          </a:p>
        </p:txBody>
      </p:sp>
      <p:sp>
        <p:nvSpPr>
          <p:cNvPr id="4" name="Slide Number Placeholder 3"/>
          <p:cNvSpPr>
            <a:spLocks noGrp="1"/>
          </p:cNvSpPr>
          <p:nvPr>
            <p:ph type="sldNum" sz="quarter" idx="10"/>
          </p:nvPr>
        </p:nvSpPr>
        <p:spPr/>
        <p:txBody>
          <a:bodyPr/>
          <a:lstStyle/>
          <a:p>
            <a:fld id="{F18CC396-464F-41CC-93B9-D349910372AC}" type="slidenum">
              <a:rPr lang="en-US" smtClean="0"/>
              <a:t>42</a:t>
            </a:fld>
            <a:endParaRPr lang="en-US"/>
          </a:p>
        </p:txBody>
      </p:sp>
    </p:spTree>
    <p:extLst>
      <p:ext uri="{BB962C8B-B14F-4D97-AF65-F5344CB8AC3E}">
        <p14:creationId xmlns:p14="http://schemas.microsoft.com/office/powerpoint/2010/main" val="40526361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kern="1200" baseline="0" dirty="0" smtClean="0">
                <a:solidFill>
                  <a:schemeClr val="tx1"/>
                </a:solidFill>
                <a:latin typeface="+mn-lt"/>
                <a:ea typeface="+mn-ea"/>
                <a:cs typeface="+mn-cs"/>
              </a:rPr>
              <a:t>Possible Key Topics</a:t>
            </a:r>
          </a:p>
          <a:p>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Location and cause of existing soil conditions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Management implications of changes in forest management (e.g., a change in the road network may affect soil conditions)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Changes in soil health due to changes in the availability of soil nutrients and water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effects of pollution (e.g., acid deposition) on soil chemical properties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Storage of carbon in forest soils and changes over time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Loss of topsoil and forest floor material due to accelerated erosion </a:t>
            </a:r>
          </a:p>
        </p:txBody>
      </p:sp>
      <p:sp>
        <p:nvSpPr>
          <p:cNvPr id="4" name="Slide Number Placeholder 3"/>
          <p:cNvSpPr>
            <a:spLocks noGrp="1"/>
          </p:cNvSpPr>
          <p:nvPr>
            <p:ph type="sldNum" sz="quarter" idx="10"/>
          </p:nvPr>
        </p:nvSpPr>
        <p:spPr/>
        <p:txBody>
          <a:bodyPr/>
          <a:lstStyle/>
          <a:p>
            <a:fld id="{F18CC396-464F-41CC-93B9-D349910372AC}" type="slidenum">
              <a:rPr lang="en-US" smtClean="0"/>
              <a:t>43</a:t>
            </a:fld>
            <a:endParaRPr lang="en-US"/>
          </a:p>
        </p:txBody>
      </p:sp>
    </p:spTree>
    <p:extLst>
      <p:ext uri="{BB962C8B-B14F-4D97-AF65-F5344CB8AC3E}">
        <p14:creationId xmlns:p14="http://schemas.microsoft.com/office/powerpoint/2010/main" val="3114337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kern="1200" baseline="0" dirty="0" smtClean="0">
                <a:solidFill>
                  <a:schemeClr val="tx1"/>
                </a:solidFill>
                <a:latin typeface="+mn-lt"/>
                <a:ea typeface="+mn-ea"/>
                <a:cs typeface="+mn-cs"/>
              </a:rPr>
              <a:t>Possible Key Topics</a:t>
            </a:r>
          </a:p>
          <a:p>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Quality of recreational experiences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Availability, adequacy, and sustainability of recreational infrastructure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Access issues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Planning to avoid recreational use conflicts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Environmental effects of different types of recreation</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Economic contributions of recreation</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importance of recreation in contributing to social sustainability and connecting people to the outdoors</a:t>
            </a:r>
          </a:p>
          <a:p>
            <a:endParaRPr lang="en-US" dirty="0"/>
          </a:p>
        </p:txBody>
      </p:sp>
      <p:sp>
        <p:nvSpPr>
          <p:cNvPr id="4" name="Slide Number Placeholder 3"/>
          <p:cNvSpPr>
            <a:spLocks noGrp="1"/>
          </p:cNvSpPr>
          <p:nvPr>
            <p:ph type="sldNum" sz="quarter" idx="10"/>
          </p:nvPr>
        </p:nvSpPr>
        <p:spPr/>
        <p:txBody>
          <a:bodyPr/>
          <a:lstStyle/>
          <a:p>
            <a:fld id="{F18CC396-464F-41CC-93B9-D349910372AC}" type="slidenum">
              <a:rPr lang="en-US" smtClean="0"/>
              <a:t>44</a:t>
            </a:fld>
            <a:endParaRPr lang="en-US"/>
          </a:p>
        </p:txBody>
      </p:sp>
    </p:spTree>
    <p:extLst>
      <p:ext uri="{BB962C8B-B14F-4D97-AF65-F5344CB8AC3E}">
        <p14:creationId xmlns:p14="http://schemas.microsoft.com/office/powerpoint/2010/main" val="28486321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kern="1200" baseline="0" dirty="0" smtClean="0">
                <a:solidFill>
                  <a:schemeClr val="tx1"/>
                </a:solidFill>
                <a:latin typeface="+mn-lt"/>
                <a:ea typeface="+mn-ea"/>
                <a:cs typeface="+mn-cs"/>
              </a:rPr>
              <a:t>Possible Key Topics</a:t>
            </a:r>
          </a:p>
          <a:p>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role of water resources and watersheds in contributing to ecologic, social, and economic sustainability</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Stressors and changes impacting quality and quantity of water resources and timing and amounts of precipitation</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Water use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Water rights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Riparian management</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Road and trail conditions impacting water quality</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Impacts downstream and outside of National Forest System lands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Vegetation management</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Anticipation of water shortages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Conflicts with State water management</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Wildfire effects and associated erosion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Fisheries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Water quality and quantity</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Maintenance of water-retention structures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Dams and diversions, irrigation</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Recreation uses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Priority watershed selection</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Municipal watershed management</a:t>
            </a:r>
          </a:p>
          <a:p>
            <a:endParaRPr lang="en-US" dirty="0"/>
          </a:p>
        </p:txBody>
      </p:sp>
      <p:sp>
        <p:nvSpPr>
          <p:cNvPr id="4" name="Slide Number Placeholder 3"/>
          <p:cNvSpPr>
            <a:spLocks noGrp="1"/>
          </p:cNvSpPr>
          <p:nvPr>
            <p:ph type="sldNum" sz="quarter" idx="10"/>
          </p:nvPr>
        </p:nvSpPr>
        <p:spPr/>
        <p:txBody>
          <a:bodyPr/>
          <a:lstStyle/>
          <a:p>
            <a:fld id="{F18CC396-464F-41CC-93B9-D349910372AC}" type="slidenum">
              <a:rPr lang="en-US" smtClean="0"/>
              <a:t>45</a:t>
            </a:fld>
            <a:endParaRPr lang="en-US"/>
          </a:p>
        </p:txBody>
      </p:sp>
    </p:spTree>
    <p:extLst>
      <p:ext uri="{BB962C8B-B14F-4D97-AF65-F5344CB8AC3E}">
        <p14:creationId xmlns:p14="http://schemas.microsoft.com/office/powerpoint/2010/main" val="7265253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kern="1200" baseline="0" dirty="0" smtClean="0">
                <a:solidFill>
                  <a:schemeClr val="tx1"/>
                </a:solidFill>
                <a:latin typeface="+mn-lt"/>
                <a:ea typeface="+mn-ea"/>
                <a:cs typeface="+mn-cs"/>
              </a:rPr>
              <a:t>Possible Key Topics </a:t>
            </a:r>
          </a:p>
          <a:p>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Designated river management planning during forest planning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River evaluations for eligibility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Whether to complete river suitability studies during plan revision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Recreation management and adjacent landowners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Accessibility to rivers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Traditional cultural properties around rivers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Thoroughness of river inventory </a:t>
            </a:r>
          </a:p>
          <a:p>
            <a:endParaRPr lang="en-US" dirty="0"/>
          </a:p>
        </p:txBody>
      </p:sp>
      <p:sp>
        <p:nvSpPr>
          <p:cNvPr id="4" name="Slide Number Placeholder 3"/>
          <p:cNvSpPr>
            <a:spLocks noGrp="1"/>
          </p:cNvSpPr>
          <p:nvPr>
            <p:ph type="sldNum" sz="quarter" idx="10"/>
          </p:nvPr>
        </p:nvSpPr>
        <p:spPr/>
        <p:txBody>
          <a:bodyPr/>
          <a:lstStyle/>
          <a:p>
            <a:fld id="{F18CC396-464F-41CC-93B9-D349910372AC}" type="slidenum">
              <a:rPr lang="en-US" smtClean="0"/>
              <a:t>46</a:t>
            </a:fld>
            <a:endParaRPr lang="en-US"/>
          </a:p>
        </p:txBody>
      </p:sp>
    </p:spTree>
    <p:extLst>
      <p:ext uri="{BB962C8B-B14F-4D97-AF65-F5344CB8AC3E}">
        <p14:creationId xmlns:p14="http://schemas.microsoft.com/office/powerpoint/2010/main" val="42892882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kern="1200" baseline="0" dirty="0" smtClean="0">
                <a:solidFill>
                  <a:schemeClr val="tx1"/>
                </a:solidFill>
                <a:latin typeface="+mn-lt"/>
                <a:ea typeface="+mn-ea"/>
                <a:cs typeface="+mn-cs"/>
              </a:rPr>
              <a:t>Possible Key Topics</a:t>
            </a:r>
          </a:p>
          <a:p>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Review of existing wilderness areas and the opportunity and need for additional wilderness designations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Determination of whether the inventory is reasonably thorough and inclusive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Consideration of when areas with roads are included in the inventory</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Determination of whether certain impacts on the land are “substantially noticeable”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Limitations on uses and management of an area recommended for wilderness designation to protect its wilderness characteristics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Consideration of public concerns about allowing, restricting, or prohibiting uses like motorized recreation in areas that may be recommended for wilderness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Consideration of other types of designations (besides wilderness)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Management of recreational opportunities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Consideration of fire suppression strategies and tactics in wilderness</a:t>
            </a:r>
          </a:p>
          <a:p>
            <a:endParaRPr lang="en-US" dirty="0"/>
          </a:p>
        </p:txBody>
      </p:sp>
      <p:sp>
        <p:nvSpPr>
          <p:cNvPr id="4" name="Slide Number Placeholder 3"/>
          <p:cNvSpPr>
            <a:spLocks noGrp="1"/>
          </p:cNvSpPr>
          <p:nvPr>
            <p:ph type="sldNum" sz="quarter" idx="10"/>
          </p:nvPr>
        </p:nvSpPr>
        <p:spPr/>
        <p:txBody>
          <a:bodyPr/>
          <a:lstStyle/>
          <a:p>
            <a:fld id="{F18CC396-464F-41CC-93B9-D349910372AC}" type="slidenum">
              <a:rPr lang="en-US" smtClean="0"/>
              <a:t>47</a:t>
            </a:fld>
            <a:endParaRPr lang="en-US"/>
          </a:p>
        </p:txBody>
      </p:sp>
    </p:spTree>
    <p:extLst>
      <p:ext uri="{BB962C8B-B14F-4D97-AF65-F5344CB8AC3E}">
        <p14:creationId xmlns:p14="http://schemas.microsoft.com/office/powerpoint/2010/main" val="358267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In 2012, the Forest Service, an agency of the U.S. Department of Agriculture, adopted an innovative new rule to guide land management planning in the National Forest System. </a:t>
            </a:r>
          </a:p>
          <a:p>
            <a:endParaRPr lang="en-US" sz="1200" dirty="0" smtClean="0"/>
          </a:p>
          <a:p>
            <a:r>
              <a:rPr lang="en-US" sz="1200" dirty="0" smtClean="0"/>
              <a:t>The Planning Rule is a significant advance in citizen-based land management planning intended to benefit communities, and to protect national important landscapes and resources. </a:t>
            </a:r>
          </a:p>
          <a:p>
            <a:endParaRPr lang="en-US" dirty="0"/>
          </a:p>
        </p:txBody>
      </p:sp>
      <p:sp>
        <p:nvSpPr>
          <p:cNvPr id="4" name="Slide Number Placeholder 3"/>
          <p:cNvSpPr>
            <a:spLocks noGrp="1"/>
          </p:cNvSpPr>
          <p:nvPr>
            <p:ph type="sldNum" sz="quarter" idx="10"/>
          </p:nvPr>
        </p:nvSpPr>
        <p:spPr/>
        <p:txBody>
          <a:bodyPr/>
          <a:lstStyle/>
          <a:p>
            <a:fld id="{D618E6DB-49B5-4DF5-8A6A-3C5D03780CE9}" type="slidenum">
              <a:rPr lang="en-US" smtClean="0"/>
              <a:pPr/>
              <a:t>5</a:t>
            </a:fld>
            <a:endParaRPr lang="en-US"/>
          </a:p>
        </p:txBody>
      </p:sp>
    </p:spTree>
    <p:extLst>
      <p:ext uri="{BB962C8B-B14F-4D97-AF65-F5344CB8AC3E}">
        <p14:creationId xmlns:p14="http://schemas.microsoft.com/office/powerpoint/2010/main" val="2809311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Resources provided by national forests include timber used for wood products, forage for livestock and wildlife, mineral resources used in manufacturing and energy production, and many specialty products such as mushrooms, berries, and traditional medicines. </a:t>
            </a:r>
          </a:p>
          <a:p>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Healthy forest ecosystems purify the air we breathe; provide clean water for our cities, homes, and irrigation; reduce the effects of drought and floods; store carbon; generate fertile soils; provide wildlife habitat; maintain biodiversity; and provide aesthetic, spiritual, cultural values, and a wide variety of outdoor recreational experiences</a:t>
            </a:r>
          </a:p>
          <a:p>
            <a:endParaRPr lang="en-US" sz="1200" dirty="0" smtClean="0"/>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D618E6DB-49B5-4DF5-8A6A-3C5D03780CE9}" type="slidenum">
              <a:rPr lang="en-US" smtClean="0"/>
              <a:pPr/>
              <a:t>6</a:t>
            </a:fld>
            <a:endParaRPr lang="en-US"/>
          </a:p>
        </p:txBody>
      </p:sp>
    </p:spTree>
    <p:extLst>
      <p:ext uri="{BB962C8B-B14F-4D97-AF65-F5344CB8AC3E}">
        <p14:creationId xmlns:p14="http://schemas.microsoft.com/office/powerpoint/2010/main" val="1057985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u="sng" dirty="0" smtClean="0"/>
              <a:t>Provides a collaborative and science-based framework </a:t>
            </a:r>
            <a:r>
              <a:rPr lang="en-US" sz="1200" dirty="0" smtClean="0"/>
              <a:t>for land management planning in </a:t>
            </a:r>
            <a:r>
              <a:rPr lang="en-US" sz="1200" b="1" dirty="0" smtClean="0"/>
              <a:t>order to sustain and restore ecosystems and watersheds, protect wildlife, respond to a changing climate, and connect people to National Forest System lands</a:t>
            </a:r>
            <a:r>
              <a:rPr lang="en-US" sz="1200" dirty="0" smtClean="0"/>
              <a:t>. </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b="0" u="sng" dirty="0" smtClean="0"/>
              <a:t>Emphasizes balancing economic and social values</a:t>
            </a:r>
            <a:r>
              <a:rPr lang="en-US" sz="1200" b="0" dirty="0" smtClean="0"/>
              <a:t> </a:t>
            </a:r>
            <a:r>
              <a:rPr lang="en-US" sz="1200" dirty="0" smtClean="0"/>
              <a:t>with ecological integrity </a:t>
            </a:r>
            <a:r>
              <a:rPr lang="en-US" sz="1200" b="1" dirty="0" smtClean="0"/>
              <a:t>by supporting sustainable recreation and rural job opportunities</a:t>
            </a:r>
            <a:r>
              <a:rPr lang="en-US" sz="1200" dirty="0" smtClean="0"/>
              <a:t>. </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b="0" u="sng" dirty="0" smtClean="0"/>
              <a:t>Recognizes the importance of working with State, local, and tribal agencies</a:t>
            </a:r>
            <a:r>
              <a:rPr lang="en-US" sz="1200" b="1" u="sng" dirty="0" smtClean="0"/>
              <a:t> </a:t>
            </a:r>
            <a:r>
              <a:rPr lang="en-US" sz="1200" dirty="0" smtClean="0"/>
              <a:t>in creating plans </a:t>
            </a:r>
            <a:r>
              <a:rPr lang="en-US" sz="1200" b="1" dirty="0" smtClean="0"/>
              <a:t>that meet a wide range of community needs.</a:t>
            </a:r>
            <a:r>
              <a:rPr lang="en-US" sz="1200" dirty="0" smtClean="0"/>
              <a:t> </a:t>
            </a:r>
          </a:p>
          <a:p>
            <a:endParaRPr lang="en-US" dirty="0"/>
          </a:p>
        </p:txBody>
      </p:sp>
      <p:sp>
        <p:nvSpPr>
          <p:cNvPr id="4" name="Slide Number Placeholder 3"/>
          <p:cNvSpPr>
            <a:spLocks noGrp="1"/>
          </p:cNvSpPr>
          <p:nvPr>
            <p:ph type="sldNum" sz="quarter" idx="10"/>
          </p:nvPr>
        </p:nvSpPr>
        <p:spPr/>
        <p:txBody>
          <a:bodyPr/>
          <a:lstStyle/>
          <a:p>
            <a:fld id="{D618E6DB-49B5-4DF5-8A6A-3C5D03780CE9}" type="slidenum">
              <a:rPr lang="en-US" smtClean="0"/>
              <a:pPr/>
              <a:t>8</a:t>
            </a:fld>
            <a:endParaRPr lang="en-US"/>
          </a:p>
        </p:txBody>
      </p:sp>
    </p:spTree>
    <p:extLst>
      <p:ext uri="{BB962C8B-B14F-4D97-AF65-F5344CB8AC3E}">
        <p14:creationId xmlns:p14="http://schemas.microsoft.com/office/powerpoint/2010/main" val="3561128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smtClean="0"/>
              <a:t>Requires reaching out to partners </a:t>
            </a:r>
            <a:r>
              <a:rPr lang="en-US" sz="1200" dirty="0" smtClean="0"/>
              <a:t>to look for </a:t>
            </a:r>
            <a:r>
              <a:rPr lang="en-US" sz="1200" b="1" dirty="0" smtClean="0"/>
              <a:t>opportunities to meet joint objectives and build efficiencies in planning, implementation, and monitoring</a:t>
            </a:r>
            <a:r>
              <a:rPr lang="en-US" sz="1200" dirty="0" smtClean="0"/>
              <a:t>. </a:t>
            </a:r>
          </a:p>
          <a:p>
            <a:endParaRPr lang="en-US" sz="1200" dirty="0" smtClean="0"/>
          </a:p>
          <a:p>
            <a:r>
              <a:rPr lang="en-US" sz="1200" u="sng" dirty="0" smtClean="0"/>
              <a:t>Strengthens the role of public involvement </a:t>
            </a:r>
            <a:r>
              <a:rPr lang="en-US" sz="1200" dirty="0" smtClean="0"/>
              <a:t>in the planning process and </a:t>
            </a:r>
            <a:r>
              <a:rPr lang="en-US" sz="1200" b="1" dirty="0" smtClean="0"/>
              <a:t>provides numerous opportunities for public participation and dialogue</a:t>
            </a:r>
            <a:r>
              <a:rPr lang="en-US" sz="1200" dirty="0" smtClean="0"/>
              <a:t>. </a:t>
            </a:r>
          </a:p>
          <a:p>
            <a:endParaRPr lang="en-US" sz="1200" dirty="0" smtClean="0"/>
          </a:p>
          <a:p>
            <a:r>
              <a:rPr lang="en-US" sz="1200" u="sng" dirty="0" smtClean="0"/>
              <a:t>Includes a strong emphasis on protecting and enhancing water resources</a:t>
            </a:r>
            <a:r>
              <a:rPr lang="en-US" sz="1200" dirty="0" smtClean="0"/>
              <a:t>. </a:t>
            </a:r>
          </a:p>
          <a:p>
            <a:endParaRPr lang="en-US" sz="1200" dirty="0" smtClean="0"/>
          </a:p>
          <a:p>
            <a:r>
              <a:rPr lang="en-US" sz="1200" u="sng" dirty="0" smtClean="0"/>
              <a:t>Establishes a pre-decisional administrative review process </a:t>
            </a:r>
            <a:r>
              <a:rPr lang="en-US" sz="1200" b="1" dirty="0" smtClean="0"/>
              <a:t>to provide individuals and groups an opportunity to resolve concerns before final approval of a plan amendment or plan revision</a:t>
            </a:r>
            <a:r>
              <a:rPr lang="en-US" sz="1200"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618E6DB-49B5-4DF5-8A6A-3C5D03780CE9}" type="slidenum">
              <a:rPr lang="en-US" smtClean="0"/>
              <a:pPr/>
              <a:t>9</a:t>
            </a:fld>
            <a:endParaRPr lang="en-US"/>
          </a:p>
        </p:txBody>
      </p:sp>
    </p:spTree>
    <p:extLst>
      <p:ext uri="{BB962C8B-B14F-4D97-AF65-F5344CB8AC3E}">
        <p14:creationId xmlns:p14="http://schemas.microsoft.com/office/powerpoint/2010/main" val="704203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map shows</a:t>
            </a:r>
            <a:r>
              <a:rPr lang="en-US" baseline="0" dirty="0" smtClean="0"/>
              <a:t> </a:t>
            </a:r>
            <a:r>
              <a:rPr lang="en-US" dirty="0" smtClean="0"/>
              <a:t>the National Forest System Lands.</a:t>
            </a:r>
            <a:r>
              <a:rPr lang="en-US" baseline="0" dirty="0" smtClean="0"/>
              <a:t>  All of the green areas are national forests and the yellow areas are national grasslands.  Note also the two national forests in Alaska which are not of the same scale, as well as small units in Hawaii and Puerto Rico.  You can notice that most of the lands are in the West that were reserved by the federal government from distribution to private individuals when the National Forests were created in the late 1800’s.  Most of the national forests in the East were purchased from private landowners after they had been initially harvested for timber under the Weeks Act in the 1900’s.  All of these national forests and grasslands must have land management plans.  These are federal lands and with some exceptions, are not available for permanent occupancy or development by people of the United States.</a:t>
            </a:r>
            <a:endParaRPr lang="en-US" dirty="0"/>
          </a:p>
        </p:txBody>
      </p:sp>
      <p:sp>
        <p:nvSpPr>
          <p:cNvPr id="4" name="Slide Number Placeholder 3"/>
          <p:cNvSpPr>
            <a:spLocks noGrp="1"/>
          </p:cNvSpPr>
          <p:nvPr>
            <p:ph type="sldNum" sz="quarter" idx="10"/>
          </p:nvPr>
        </p:nvSpPr>
        <p:spPr/>
        <p:txBody>
          <a:bodyPr/>
          <a:lstStyle/>
          <a:p>
            <a:fld id="{D618E6DB-49B5-4DF5-8A6A-3C5D03780CE9}" type="slidenum">
              <a:rPr lang="en-US" smtClean="0"/>
              <a:pPr/>
              <a:t>10</a:t>
            </a:fld>
            <a:endParaRPr lang="en-US"/>
          </a:p>
        </p:txBody>
      </p:sp>
    </p:spTree>
    <p:extLst>
      <p:ext uri="{BB962C8B-B14F-4D97-AF65-F5344CB8AC3E}">
        <p14:creationId xmlns:p14="http://schemas.microsoft.com/office/powerpoint/2010/main" val="2458118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8E6DB-49B5-4DF5-8A6A-3C5D03780CE9}" type="slidenum">
              <a:rPr lang="en-US" smtClean="0"/>
              <a:pPr/>
              <a:t>11</a:t>
            </a:fld>
            <a:endParaRPr lang="en-US"/>
          </a:p>
        </p:txBody>
      </p:sp>
    </p:spTree>
    <p:extLst>
      <p:ext uri="{BB962C8B-B14F-4D97-AF65-F5344CB8AC3E}">
        <p14:creationId xmlns:p14="http://schemas.microsoft.com/office/powerpoint/2010/main" val="528124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8" descr="fs shield"/>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8153400" y="152400"/>
            <a:ext cx="549275" cy="609600"/>
          </a:xfrm>
          <a:prstGeom prst="rect">
            <a:avLst/>
          </a:prstGeom>
          <a:noFill/>
          <a:ln w="9525">
            <a:noFill/>
            <a:miter lim="800000"/>
            <a:headEnd/>
            <a:tailEnd/>
          </a:ln>
        </p:spPr>
      </p:pic>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03A5CEA3-1542-46A5-99E6-C32138FDF254}" type="datetimeFigureOut">
              <a:rPr lang="en-US"/>
              <a:pPr>
                <a:defRPr/>
              </a:pPr>
              <a:t>2/27/2017</a:t>
            </a:fld>
            <a:endParaRPr lang="en-US"/>
          </a:p>
        </p:txBody>
      </p:sp>
      <p:sp>
        <p:nvSpPr>
          <p:cNvPr id="11"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2" name="Slide Number Placeholder 28"/>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FA42473E-74FB-44A2-BA60-F31337B5DE4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0421186-50A8-4C98-981C-4BCF8145E14C}" type="datetimeFigureOut">
              <a:rPr lang="en-US"/>
              <a:pPr>
                <a:defRPr/>
              </a:pPr>
              <a:t>2/27/2017</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25A919E-B01D-469D-BEB4-480F78D05B5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91151EF0-F389-4405-86F4-23A041916483}" type="datetimeFigureOut">
              <a:rPr lang="en-US"/>
              <a:pPr>
                <a:defRPr/>
              </a:pPr>
              <a:t>2/27/2017</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C6999636-3661-44C3-8DB3-6627EAAB997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B571611-CE2A-4DCA-BD7C-0F8EE2FC4618}" type="datetimeFigureOut">
              <a:rPr lang="en-US"/>
              <a:pPr>
                <a:defRPr/>
              </a:pPr>
              <a:t>2/27/2017</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092B77D-D3E7-4586-ABA9-7DB152BAD12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9A41E171-2E4C-4175-B738-CF5E9F8E56F5}" type="datetimeFigureOut">
              <a:rPr lang="en-US"/>
              <a:pPr>
                <a:defRPr/>
              </a:pPr>
              <a:t>2/27/2017</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4A7D8A7B-B6EE-42E9-B99A-D0FE007AD7F1}"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B6117086-CC98-4F62-B659-91ED1FFD4561}" type="datetimeFigureOut">
              <a:rPr lang="en-US"/>
              <a:pPr>
                <a:defRPr/>
              </a:pPr>
              <a:t>2/27/2017</a:t>
            </a:fld>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00D72BD8-0612-48AD-BE0A-00221A6EA18F}"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30CA9A3F-1D1B-4989-9963-3240BA904B06}" type="datetimeFigureOut">
              <a:rPr lang="en-US"/>
              <a:pPr>
                <a:defRPr/>
              </a:pPr>
              <a:t>2/27/2017</a:t>
            </a:fld>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22DDA28F-FEC4-4E33-899A-A23A99D40F93}"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44999ECF-9256-4252-9909-6E50E1B7BB59}" type="datetimeFigureOut">
              <a:rPr lang="en-US"/>
              <a:pPr>
                <a:defRPr/>
              </a:pPr>
              <a:t>2/27/2017</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3CA4CEB5-001F-4990-94AD-A598172A487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F7527075-AD57-4F4F-BFC5-9BB3A0F921D6}" type="datetimeFigureOut">
              <a:rPr lang="en-US"/>
              <a:pPr>
                <a:defRPr/>
              </a:pPr>
              <a:t>2/27/2017</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4D1809C2-3414-45C5-AA72-EEAB9BF1AEF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F5DA5138-7BC4-4E2C-B2CE-6BCB894C0A29}" type="datetimeFigureOut">
              <a:rPr lang="en-US"/>
              <a:pPr>
                <a:defRPr/>
              </a:pPr>
              <a:t>2/27/2017</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5880EA6-CE1C-46B1-8D65-0E124B62406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84F8DB50-9408-477C-A19E-728563B8357E}" type="datetimeFigureOut">
              <a:rPr lang="en-US"/>
              <a:pPr>
                <a:defRPr/>
              </a:pPr>
              <a:t>2/27/2017</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smtClean="0"/>
            </a:lvl1pPr>
          </a:lstStyle>
          <a:p>
            <a:pPr>
              <a:defRPr/>
            </a:pPr>
            <a:fld id="{9E19116F-F294-45E8-AE89-CE16D4DBC943}"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defRPr>
            </a:lvl1pPr>
          </a:lstStyle>
          <a:p>
            <a:pPr>
              <a:defRPr/>
            </a:pPr>
            <a:fld id="{D28C21D3-B1EE-47D3-9019-F054B4E314EE}" type="datetimeFigureOut">
              <a:rPr lang="en-US"/>
              <a:pPr>
                <a:defRPr/>
              </a:pPr>
              <a:t>2/27/2017</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mn-lt"/>
              </a:defRPr>
            </a:lvl1pPr>
          </a:lstStyle>
          <a:p>
            <a:pPr>
              <a:defRPr/>
            </a:pPr>
            <a:fld id="{E432521C-4B84-4E29-9AA7-7977DB310203}" type="slidenum">
              <a:rPr lang="en-US"/>
              <a:pPr>
                <a:defRPr/>
              </a:pPr>
              <a:t>‹#›</a:t>
            </a:fld>
            <a:endParaRPr lang="en-US"/>
          </a:p>
        </p:txBody>
      </p:sp>
      <p:pic>
        <p:nvPicPr>
          <p:cNvPr id="1034" name="Picture 8" descr="fs shield"/>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a:off x="8001000" y="381000"/>
            <a:ext cx="549275"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3" r:id="rId1"/>
    <p:sldLayoutId id="2147483679" r:id="rId2"/>
    <p:sldLayoutId id="2147483684" r:id="rId3"/>
    <p:sldLayoutId id="2147483685" r:id="rId4"/>
    <p:sldLayoutId id="2147483686" r:id="rId5"/>
    <p:sldLayoutId id="2147483680" r:id="rId6"/>
    <p:sldLayoutId id="2147483687" r:id="rId7"/>
    <p:sldLayoutId id="2147483681" r:id="rId8"/>
    <p:sldLayoutId id="2147483688" r:id="rId9"/>
    <p:sldLayoutId id="2147483682" r:id="rId10"/>
    <p:sldLayoutId id="2147483689" r:id="rId11"/>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itchFamily="34" charset="0"/>
        </a:defRPr>
      </a:lvl2pPr>
      <a:lvl3pPr algn="l" rtl="0" fontAlgn="base">
        <a:spcBef>
          <a:spcPct val="0"/>
        </a:spcBef>
        <a:spcAft>
          <a:spcPct val="0"/>
        </a:spcAft>
        <a:defRPr sz="4400">
          <a:solidFill>
            <a:schemeClr val="tx2"/>
          </a:solidFill>
          <a:latin typeface="Tw Cen MT" pitchFamily="34" charset="0"/>
        </a:defRPr>
      </a:lvl3pPr>
      <a:lvl4pPr algn="l" rtl="0" fontAlgn="base">
        <a:spcBef>
          <a:spcPct val="0"/>
        </a:spcBef>
        <a:spcAft>
          <a:spcPct val="0"/>
        </a:spcAft>
        <a:defRPr sz="4400">
          <a:solidFill>
            <a:schemeClr val="tx2"/>
          </a:solidFill>
          <a:latin typeface="Tw Cen MT" pitchFamily="34" charset="0"/>
        </a:defRPr>
      </a:lvl4pPr>
      <a:lvl5pPr algn="l" rtl="0" fontAlgn="base">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A8CDD7"/>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C0BEAF"/>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descr="Background only"/>
          <p:cNvSpPr/>
          <p:nvPr/>
        </p:nvSpPr>
        <p:spPr>
          <a:xfrm>
            <a:off x="-76200" y="381000"/>
            <a:ext cx="92964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descr="Background only"/>
          <p:cNvGraphicFramePr>
            <a:graphicFrameLocks noChangeAspect="1"/>
          </p:cNvGraphicFramePr>
          <p:nvPr>
            <p:extLst>
              <p:ext uri="{D42A27DB-BD31-4B8C-83A1-F6EECF244321}">
                <p14:modId xmlns:p14="http://schemas.microsoft.com/office/powerpoint/2010/main" val="350212403"/>
              </p:ext>
            </p:extLst>
          </p:nvPr>
        </p:nvGraphicFramePr>
        <p:xfrm>
          <a:off x="1027842" y="-685800"/>
          <a:ext cx="7088315" cy="9173957"/>
        </p:xfrm>
        <a:graphic>
          <a:graphicData uri="http://schemas.openxmlformats.org/presentationml/2006/ole">
            <mc:AlternateContent xmlns:mc="http://schemas.openxmlformats.org/markup-compatibility/2006">
              <mc:Choice xmlns:v="urn:schemas-microsoft-com:vml" Requires="v">
                <p:oleObj spid="_x0000_s1047" name="Acrobat Document" r:id="rId3" imgW="5829103" imgH="7543564" progId="AcroExch.Document.DC">
                  <p:embed/>
                </p:oleObj>
              </mc:Choice>
              <mc:Fallback>
                <p:oleObj name="Acrobat Document" r:id="rId3" imgW="5829103" imgH="7543564" progId="AcroExch.Document.DC">
                  <p:embed/>
                  <p:pic>
                    <p:nvPicPr>
                      <p:cNvPr id="0" name=""/>
                      <p:cNvPicPr/>
                      <p:nvPr/>
                    </p:nvPicPr>
                    <p:blipFill>
                      <a:blip r:embed="rId4"/>
                      <a:stretch>
                        <a:fillRect/>
                      </a:stretch>
                    </p:blipFill>
                    <p:spPr>
                      <a:xfrm>
                        <a:off x="1027842" y="-685800"/>
                        <a:ext cx="7088315" cy="9173957"/>
                      </a:xfrm>
                      <a:prstGeom prst="rect">
                        <a:avLst/>
                      </a:prstGeom>
                    </p:spPr>
                  </p:pic>
                </p:oleObj>
              </mc:Fallback>
            </mc:AlternateContent>
          </a:graphicData>
        </a:graphic>
      </p:graphicFrame>
      <p:sp>
        <p:nvSpPr>
          <p:cNvPr id="4" name="Title 3" hidden="1"/>
          <p:cNvSpPr>
            <a:spLocks noGrp="1"/>
          </p:cNvSpPr>
          <p:nvPr>
            <p:ph type="title"/>
          </p:nvPr>
        </p:nvSpPr>
        <p:spPr/>
        <p:txBody>
          <a:bodyPr/>
          <a:lstStyle/>
          <a:p>
            <a:endParaRPr lang="en-US"/>
          </a:p>
        </p:txBody>
      </p:sp>
      <p:sp>
        <p:nvSpPr>
          <p:cNvPr id="7" name="Content Placeholder 6" hidden="1"/>
          <p:cNvSpPr>
            <a:spLocks noGrp="1"/>
          </p:cNvSpPr>
          <p:nvPr>
            <p:ph sz="quarter" idx="1"/>
          </p:nvPr>
        </p:nvSpPr>
        <p:spPr/>
        <p:txBody>
          <a:bodyPr/>
          <a:lstStyle/>
          <a:p>
            <a:endParaRPr lang="en-US" dirty="0"/>
          </a:p>
        </p:txBody>
      </p:sp>
    </p:spTree>
    <p:extLst>
      <p:ext uri="{BB962C8B-B14F-4D97-AF65-F5344CB8AC3E}">
        <p14:creationId xmlns:p14="http://schemas.microsoft.com/office/powerpoint/2010/main" val="1985072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0"/>
            <a:ext cx="8229600" cy="1139825"/>
          </a:xfrm>
        </p:spPr>
        <p:txBody>
          <a:bodyPr/>
          <a:lstStyle/>
          <a:p>
            <a:r>
              <a:rPr lang="en-US" dirty="0">
                <a:latin typeface="Century Gothic" panose="020B0502020202020204" pitchFamily="34" charset="0"/>
              </a:rPr>
              <a:t>National Forest System</a:t>
            </a:r>
          </a:p>
        </p:txBody>
      </p:sp>
      <p:sp>
        <p:nvSpPr>
          <p:cNvPr id="55299" name="Rectangle 3"/>
          <p:cNvSpPr>
            <a:spLocks noGrp="1" noChangeArrowheads="1"/>
          </p:cNvSpPr>
          <p:nvPr>
            <p:ph type="body" idx="1"/>
          </p:nvPr>
        </p:nvSpPr>
        <p:spPr/>
        <p:txBody>
          <a:bodyPr/>
          <a:lstStyle/>
          <a:p>
            <a:endParaRPr lang="en-US"/>
          </a:p>
        </p:txBody>
      </p:sp>
      <p:pic>
        <p:nvPicPr>
          <p:cNvPr id="55300" name="Picture 4" descr="guide_to_national_forests_20060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92175"/>
            <a:ext cx="9144000" cy="5965825"/>
          </a:xfrm>
          <a:prstGeom prst="rect">
            <a:avLst/>
          </a:prstGeom>
          <a:noFill/>
          <a:extLst>
            <a:ext uri="{909E8E84-426E-40DD-AFC4-6F175D3DCCD1}">
              <a14:hiddenFill xmlns:a14="http://schemas.microsoft.com/office/drawing/2010/main">
                <a:solidFill>
                  <a:srgbClr val="FFFFFF"/>
                </a:solidFill>
              </a14:hiddenFill>
            </a:ext>
          </a:extLst>
        </p:spPr>
      </p:pic>
      <p:grpSp>
        <p:nvGrpSpPr>
          <p:cNvPr id="55301" name="Group 5" descr="Map showing the National Forest System of the United States of America."/>
          <p:cNvGrpSpPr>
            <a:grpSpLocks/>
          </p:cNvGrpSpPr>
          <p:nvPr/>
        </p:nvGrpSpPr>
        <p:grpSpPr bwMode="auto">
          <a:xfrm>
            <a:off x="0" y="6248400"/>
            <a:ext cx="9144000" cy="609600"/>
            <a:chOff x="0" y="3936"/>
            <a:chExt cx="5760" cy="384"/>
          </a:xfrm>
        </p:grpSpPr>
        <p:sp>
          <p:nvSpPr>
            <p:cNvPr id="55302" name="Rectangle 6"/>
            <p:cNvSpPr>
              <a:spLocks noChangeArrowheads="1"/>
            </p:cNvSpPr>
            <p:nvPr/>
          </p:nvSpPr>
          <p:spPr bwMode="auto">
            <a:xfrm>
              <a:off x="0" y="3936"/>
              <a:ext cx="5760" cy="384"/>
            </a:xfrm>
            <a:prstGeom prst="rect">
              <a:avLst/>
            </a:prstGeom>
            <a:solidFill>
              <a:srgbClr val="CDDCB2">
                <a:alpha val="14999"/>
              </a:srgbClr>
            </a:solidFill>
            <a:ln>
              <a:noFill/>
            </a:ln>
            <a:effectLst/>
            <a:extLst>
              <a:ext uri="{91240B29-F687-4F45-9708-019B960494DF}">
                <a14:hiddenLine xmlns:a14="http://schemas.microsoft.com/office/drawing/2010/main" w="9525">
                  <a:solidFill>
                    <a:srgbClr val="99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5303" name="Picture 7" descr="usdalogo_yllw"/>
            <p:cNvPicPr>
              <a:picLocks noChangeAspect="1" noChangeArrowheads="1"/>
            </p:cNvPicPr>
            <p:nvPr/>
          </p:nvPicPr>
          <p:blipFill>
            <a:blip r:embed="rId4" cstate="print">
              <a:lum bright="-16000"/>
              <a:extLst>
                <a:ext uri="{28A0092B-C50C-407E-A947-70E740481C1C}">
                  <a14:useLocalDpi xmlns:a14="http://schemas.microsoft.com/office/drawing/2010/main" val="0"/>
                </a:ext>
              </a:extLst>
            </a:blip>
            <a:srcRect/>
            <a:stretch>
              <a:fillRect/>
            </a:stretch>
          </p:blipFill>
          <p:spPr bwMode="auto">
            <a:xfrm>
              <a:off x="4944" y="3995"/>
              <a:ext cx="384" cy="265"/>
            </a:xfrm>
            <a:prstGeom prst="rect">
              <a:avLst/>
            </a:prstGeom>
            <a:noFill/>
            <a:extLst>
              <a:ext uri="{909E8E84-426E-40DD-AFC4-6F175D3DCCD1}">
                <a14:hiddenFill xmlns:a14="http://schemas.microsoft.com/office/drawing/2010/main">
                  <a:solidFill>
                    <a:srgbClr val="FFFFFF">
                      <a:alpha val="14999"/>
                    </a:srgbClr>
                  </a:solidFill>
                </a14:hiddenFill>
              </a:ext>
            </a:extLst>
          </p:spPr>
        </p:pic>
        <p:pic>
          <p:nvPicPr>
            <p:cNvPr id="55304" name="Picture 8" descr="fs_shiel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4" y="3984"/>
              <a:ext cx="260" cy="288"/>
            </a:xfrm>
            <a:prstGeom prst="rect">
              <a:avLst/>
            </a:prstGeom>
            <a:noFill/>
            <a:extLst>
              <a:ext uri="{909E8E84-426E-40DD-AFC4-6F175D3DCCD1}">
                <a14:hiddenFill xmlns:a14="http://schemas.microsoft.com/office/drawing/2010/main">
                  <a:solidFill>
                    <a:srgbClr val="FFFFFF">
                      <a:alpha val="14999"/>
                    </a:srgbClr>
                  </a:solidFill>
                </a14:hiddenFill>
              </a:ext>
            </a:extLst>
          </p:spPr>
        </p:pic>
      </p:grpSp>
    </p:spTree>
    <p:extLst>
      <p:ext uri="{BB962C8B-B14F-4D97-AF65-F5344CB8AC3E}">
        <p14:creationId xmlns:p14="http://schemas.microsoft.com/office/powerpoint/2010/main" val="788574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0"/>
            <a:ext cx="8229600" cy="1139825"/>
          </a:xfrm>
        </p:spPr>
        <p:txBody>
          <a:bodyPr/>
          <a:lstStyle/>
          <a:p>
            <a:r>
              <a:rPr lang="en-US" dirty="0" smtClean="0">
                <a:latin typeface="Century Gothic" panose="020B0502020202020204" pitchFamily="34" charset="0"/>
              </a:rPr>
              <a:t>[MY NF] National Forest</a:t>
            </a:r>
            <a:endParaRPr lang="en-US" dirty="0">
              <a:latin typeface="Century Gothic" panose="020B0502020202020204" pitchFamily="34" charset="0"/>
            </a:endParaRPr>
          </a:p>
        </p:txBody>
      </p:sp>
      <p:sp>
        <p:nvSpPr>
          <p:cNvPr id="55299" name="Rectangle 3"/>
          <p:cNvSpPr>
            <a:spLocks noGrp="1" noChangeArrowheads="1"/>
          </p:cNvSpPr>
          <p:nvPr>
            <p:ph type="body"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lgn="ctr">
              <a:buNone/>
            </a:pPr>
            <a:r>
              <a:rPr lang="en-US" dirty="0" smtClean="0"/>
              <a:t>[INSERT A MAP OF YOUR NF HERE]</a:t>
            </a:r>
            <a:endParaRPr lang="en-US" dirty="0"/>
          </a:p>
        </p:txBody>
      </p:sp>
      <p:grpSp>
        <p:nvGrpSpPr>
          <p:cNvPr id="55301" name="Group 5" descr="Background only"/>
          <p:cNvGrpSpPr>
            <a:grpSpLocks/>
          </p:cNvGrpSpPr>
          <p:nvPr/>
        </p:nvGrpSpPr>
        <p:grpSpPr bwMode="auto">
          <a:xfrm>
            <a:off x="0" y="6248400"/>
            <a:ext cx="9144000" cy="609600"/>
            <a:chOff x="0" y="3936"/>
            <a:chExt cx="5760" cy="384"/>
          </a:xfrm>
        </p:grpSpPr>
        <p:sp>
          <p:nvSpPr>
            <p:cNvPr id="55302" name="Rectangle 6"/>
            <p:cNvSpPr>
              <a:spLocks noChangeArrowheads="1"/>
            </p:cNvSpPr>
            <p:nvPr/>
          </p:nvSpPr>
          <p:spPr bwMode="auto">
            <a:xfrm>
              <a:off x="0" y="3936"/>
              <a:ext cx="5760" cy="384"/>
            </a:xfrm>
            <a:prstGeom prst="rect">
              <a:avLst/>
            </a:prstGeom>
            <a:solidFill>
              <a:srgbClr val="CDDCB2">
                <a:alpha val="14999"/>
              </a:srgbClr>
            </a:solidFill>
            <a:ln>
              <a:noFill/>
            </a:ln>
            <a:effectLst/>
            <a:extLst>
              <a:ext uri="{91240B29-F687-4F45-9708-019B960494DF}">
                <a14:hiddenLine xmlns:a14="http://schemas.microsoft.com/office/drawing/2010/main" w="9525">
                  <a:solidFill>
                    <a:srgbClr val="99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5303" name="Picture 7" descr="usdalogo_yllw"/>
            <p:cNvPicPr>
              <a:picLocks noChangeAspect="1" noChangeArrowheads="1"/>
            </p:cNvPicPr>
            <p:nvPr/>
          </p:nvPicPr>
          <p:blipFill>
            <a:blip r:embed="rId3" cstate="print">
              <a:lum bright="-16000"/>
              <a:extLst>
                <a:ext uri="{28A0092B-C50C-407E-A947-70E740481C1C}">
                  <a14:useLocalDpi xmlns:a14="http://schemas.microsoft.com/office/drawing/2010/main" val="0"/>
                </a:ext>
              </a:extLst>
            </a:blip>
            <a:srcRect/>
            <a:stretch>
              <a:fillRect/>
            </a:stretch>
          </p:blipFill>
          <p:spPr bwMode="auto">
            <a:xfrm>
              <a:off x="4944" y="3995"/>
              <a:ext cx="384" cy="265"/>
            </a:xfrm>
            <a:prstGeom prst="rect">
              <a:avLst/>
            </a:prstGeom>
            <a:noFill/>
            <a:extLst>
              <a:ext uri="{909E8E84-426E-40DD-AFC4-6F175D3DCCD1}">
                <a14:hiddenFill xmlns:a14="http://schemas.microsoft.com/office/drawing/2010/main">
                  <a:solidFill>
                    <a:srgbClr val="FFFFFF">
                      <a:alpha val="14999"/>
                    </a:srgbClr>
                  </a:solidFill>
                </a14:hiddenFill>
              </a:ext>
            </a:extLst>
          </p:spPr>
        </p:pic>
        <p:pic>
          <p:nvPicPr>
            <p:cNvPr id="55304" name="Picture 8" descr="fs_shie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4" y="3984"/>
              <a:ext cx="260" cy="288"/>
            </a:xfrm>
            <a:prstGeom prst="rect">
              <a:avLst/>
            </a:prstGeom>
            <a:noFill/>
            <a:extLst>
              <a:ext uri="{909E8E84-426E-40DD-AFC4-6F175D3DCCD1}">
                <a14:hiddenFill xmlns:a14="http://schemas.microsoft.com/office/drawing/2010/main">
                  <a:solidFill>
                    <a:srgbClr val="FFFFFF">
                      <a:alpha val="14999"/>
                    </a:srgbClr>
                  </a:solidFill>
                </a14:hiddenFill>
              </a:ext>
            </a:extLst>
          </p:spPr>
        </p:pic>
      </p:grpSp>
    </p:spTree>
    <p:extLst>
      <p:ext uri="{BB962C8B-B14F-4D97-AF65-F5344CB8AC3E}">
        <p14:creationId xmlns:p14="http://schemas.microsoft.com/office/powerpoint/2010/main" val="3356412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Century Gothic" panose="020B0502020202020204" pitchFamily="34" charset="0"/>
              </a:rPr>
              <a:t>Hierarchy from Law to Projects</a:t>
            </a:r>
          </a:p>
        </p:txBody>
      </p:sp>
      <p:grpSp>
        <p:nvGrpSpPr>
          <p:cNvPr id="9" name="Group 8" descr="Hierarchy from Law to Projects background"/>
          <p:cNvGrpSpPr/>
          <p:nvPr/>
        </p:nvGrpSpPr>
        <p:grpSpPr>
          <a:xfrm>
            <a:off x="1333500" y="2011161"/>
            <a:ext cx="6477000" cy="4159947"/>
            <a:chOff x="1333500" y="2011161"/>
            <a:chExt cx="6477000" cy="4159947"/>
          </a:xfrm>
        </p:grpSpPr>
        <p:sp>
          <p:nvSpPr>
            <p:cNvPr id="5" name="Freeform 4"/>
            <p:cNvSpPr/>
            <p:nvPr/>
          </p:nvSpPr>
          <p:spPr>
            <a:xfrm>
              <a:off x="1333500" y="5602143"/>
              <a:ext cx="6477000" cy="568965"/>
            </a:xfrm>
            <a:custGeom>
              <a:avLst/>
              <a:gdLst>
                <a:gd name="connsiteX0" fmla="*/ 0 w 6477000"/>
                <a:gd name="connsiteY0" fmla="*/ 0 h 568965"/>
                <a:gd name="connsiteX1" fmla="*/ 6477000 w 6477000"/>
                <a:gd name="connsiteY1" fmla="*/ 0 h 568965"/>
                <a:gd name="connsiteX2" fmla="*/ 6477000 w 6477000"/>
                <a:gd name="connsiteY2" fmla="*/ 568965 h 568965"/>
                <a:gd name="connsiteX3" fmla="*/ 0 w 6477000"/>
                <a:gd name="connsiteY3" fmla="*/ 568965 h 568965"/>
                <a:gd name="connsiteX4" fmla="*/ 0 w 6477000"/>
                <a:gd name="connsiteY4" fmla="*/ 0 h 568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00" h="568965">
                  <a:moveTo>
                    <a:pt x="0" y="0"/>
                  </a:moveTo>
                  <a:lnTo>
                    <a:pt x="6477000" y="0"/>
                  </a:lnTo>
                  <a:lnTo>
                    <a:pt x="6477000" y="568965"/>
                  </a:lnTo>
                  <a:lnTo>
                    <a:pt x="0" y="568965"/>
                  </a:lnTo>
                  <a:lnTo>
                    <a:pt x="0" y="0"/>
                  </a:lnTo>
                  <a:close/>
                </a:path>
              </a:pathLst>
            </a:custGeom>
            <a:solidFill>
              <a:srgbClr val="FFC000"/>
            </a:solidFill>
          </p:spPr>
          <p:style>
            <a:lnRef idx="1">
              <a:schemeClr val="accent1"/>
            </a:lnRef>
            <a:fillRef idx="3">
              <a:schemeClr val="accent1"/>
            </a:fillRef>
            <a:effectRef idx="2">
              <a:schemeClr val="accent1"/>
            </a:effectRef>
            <a:fontRef idx="minor">
              <a:schemeClr val="lt1"/>
            </a:fontRef>
          </p:style>
          <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latin typeface="Arial Black" panose="020B0A04020102020204" pitchFamily="34" charset="0"/>
                </a:rPr>
                <a:t>Project or Activity</a:t>
              </a:r>
              <a:endParaRPr lang="en-US" sz="2400" kern="1200" dirty="0">
                <a:latin typeface="Arial Black" panose="020B0A04020102020204" pitchFamily="34" charset="0"/>
              </a:endParaRPr>
            </a:p>
          </p:txBody>
        </p:sp>
        <p:sp>
          <p:nvSpPr>
            <p:cNvPr id="6" name="Freeform 5"/>
            <p:cNvSpPr/>
            <p:nvPr/>
          </p:nvSpPr>
          <p:spPr>
            <a:xfrm>
              <a:off x="1333500" y="4196071"/>
              <a:ext cx="6477000" cy="1422432"/>
            </a:xfrm>
            <a:custGeom>
              <a:avLst/>
              <a:gdLst>
                <a:gd name="connsiteX0" fmla="*/ 0 w 6477000"/>
                <a:gd name="connsiteY0" fmla="*/ 498178 h 1422431"/>
                <a:gd name="connsiteX1" fmla="*/ 3060696 w 6477000"/>
                <a:gd name="connsiteY1" fmla="*/ 498178 h 1422431"/>
                <a:gd name="connsiteX2" fmla="*/ 3060696 w 6477000"/>
                <a:gd name="connsiteY2" fmla="*/ 355608 h 1422431"/>
                <a:gd name="connsiteX3" fmla="*/ 2882892 w 6477000"/>
                <a:gd name="connsiteY3" fmla="*/ 355608 h 1422431"/>
                <a:gd name="connsiteX4" fmla="*/ 3238500 w 6477000"/>
                <a:gd name="connsiteY4" fmla="*/ 0 h 1422431"/>
                <a:gd name="connsiteX5" fmla="*/ 3594108 w 6477000"/>
                <a:gd name="connsiteY5" fmla="*/ 355608 h 1422431"/>
                <a:gd name="connsiteX6" fmla="*/ 3416304 w 6477000"/>
                <a:gd name="connsiteY6" fmla="*/ 355608 h 1422431"/>
                <a:gd name="connsiteX7" fmla="*/ 3416304 w 6477000"/>
                <a:gd name="connsiteY7" fmla="*/ 498178 h 1422431"/>
                <a:gd name="connsiteX8" fmla="*/ 6477000 w 6477000"/>
                <a:gd name="connsiteY8" fmla="*/ 498178 h 1422431"/>
                <a:gd name="connsiteX9" fmla="*/ 6477000 w 6477000"/>
                <a:gd name="connsiteY9" fmla="*/ 1422431 h 1422431"/>
                <a:gd name="connsiteX10" fmla="*/ 0 w 6477000"/>
                <a:gd name="connsiteY10" fmla="*/ 1422431 h 1422431"/>
                <a:gd name="connsiteX11" fmla="*/ 0 w 6477000"/>
                <a:gd name="connsiteY11" fmla="*/ 498178 h 142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77000" h="1422431">
                  <a:moveTo>
                    <a:pt x="6477000" y="924253"/>
                  </a:moveTo>
                  <a:lnTo>
                    <a:pt x="3416304" y="924253"/>
                  </a:lnTo>
                  <a:lnTo>
                    <a:pt x="3416304" y="1066823"/>
                  </a:lnTo>
                  <a:lnTo>
                    <a:pt x="3594108" y="1066823"/>
                  </a:lnTo>
                  <a:lnTo>
                    <a:pt x="3238500" y="1422430"/>
                  </a:lnTo>
                  <a:lnTo>
                    <a:pt x="2882892" y="1066823"/>
                  </a:lnTo>
                  <a:lnTo>
                    <a:pt x="3060696" y="1066823"/>
                  </a:lnTo>
                  <a:lnTo>
                    <a:pt x="3060696" y="924253"/>
                  </a:lnTo>
                  <a:lnTo>
                    <a:pt x="0" y="924253"/>
                  </a:lnTo>
                  <a:lnTo>
                    <a:pt x="0" y="1"/>
                  </a:lnTo>
                  <a:lnTo>
                    <a:pt x="6477000" y="1"/>
                  </a:lnTo>
                  <a:lnTo>
                    <a:pt x="6477000" y="924253"/>
                  </a:lnTo>
                  <a:close/>
                </a:path>
              </a:pathLst>
            </a:custGeom>
          </p:spPr>
          <p:style>
            <a:lnRef idx="1">
              <a:schemeClr val="accent1"/>
            </a:lnRef>
            <a:fillRef idx="3">
              <a:schemeClr val="accent1"/>
            </a:fillRef>
            <a:effectRef idx="2">
              <a:schemeClr val="accent1"/>
            </a:effectRef>
            <a:fontRef idx="minor">
              <a:schemeClr val="lt1"/>
            </a:fontRef>
          </p:style>
          <p:txBody>
            <a:bodyPr spcFirstLastPara="0" vert="horz" wrap="square" lIns="170688" tIns="170689" rIns="170688" bIns="668866" numCol="1" spcCol="1270" anchor="ctr" anchorCtr="0">
              <a:noAutofit/>
            </a:bodyPr>
            <a:lstStyle/>
            <a:p>
              <a:pPr lvl="0" algn="ctr" defTabSz="1066800">
                <a:lnSpc>
                  <a:spcPct val="90000"/>
                </a:lnSpc>
                <a:spcBef>
                  <a:spcPct val="0"/>
                </a:spcBef>
                <a:spcAft>
                  <a:spcPct val="35000"/>
                </a:spcAft>
              </a:pPr>
              <a:r>
                <a:rPr lang="en-US" sz="2400" kern="1200" dirty="0" smtClean="0">
                  <a:latin typeface="Arial Black" panose="020B0A04020102020204" pitchFamily="34" charset="0"/>
                </a:rPr>
                <a:t>Land Management Plans (Forests/Grasslands)</a:t>
              </a:r>
              <a:endParaRPr lang="en-US" sz="2400" kern="1200" dirty="0">
                <a:latin typeface="Arial Black" panose="020B0A04020102020204" pitchFamily="34" charset="0"/>
              </a:endParaRPr>
            </a:p>
          </p:txBody>
        </p:sp>
        <p:sp>
          <p:nvSpPr>
            <p:cNvPr id="7" name="Freeform 6"/>
            <p:cNvSpPr/>
            <p:nvPr/>
          </p:nvSpPr>
          <p:spPr>
            <a:xfrm>
              <a:off x="1333500" y="3140538"/>
              <a:ext cx="6477000" cy="1071895"/>
            </a:xfrm>
            <a:custGeom>
              <a:avLst/>
              <a:gdLst>
                <a:gd name="connsiteX0" fmla="*/ 0 w 6477000"/>
                <a:gd name="connsiteY0" fmla="*/ 375409 h 1071893"/>
                <a:gd name="connsiteX1" fmla="*/ 3104513 w 6477000"/>
                <a:gd name="connsiteY1" fmla="*/ 375409 h 1071893"/>
                <a:gd name="connsiteX2" fmla="*/ 3104513 w 6477000"/>
                <a:gd name="connsiteY2" fmla="*/ 267973 h 1071893"/>
                <a:gd name="connsiteX3" fmla="*/ 2970527 w 6477000"/>
                <a:gd name="connsiteY3" fmla="*/ 267973 h 1071893"/>
                <a:gd name="connsiteX4" fmla="*/ 3238500 w 6477000"/>
                <a:gd name="connsiteY4" fmla="*/ 0 h 1071893"/>
                <a:gd name="connsiteX5" fmla="*/ 3506473 w 6477000"/>
                <a:gd name="connsiteY5" fmla="*/ 267973 h 1071893"/>
                <a:gd name="connsiteX6" fmla="*/ 3372487 w 6477000"/>
                <a:gd name="connsiteY6" fmla="*/ 267973 h 1071893"/>
                <a:gd name="connsiteX7" fmla="*/ 3372487 w 6477000"/>
                <a:gd name="connsiteY7" fmla="*/ 375409 h 1071893"/>
                <a:gd name="connsiteX8" fmla="*/ 6477000 w 6477000"/>
                <a:gd name="connsiteY8" fmla="*/ 375409 h 1071893"/>
                <a:gd name="connsiteX9" fmla="*/ 6477000 w 6477000"/>
                <a:gd name="connsiteY9" fmla="*/ 1071893 h 1071893"/>
                <a:gd name="connsiteX10" fmla="*/ 0 w 6477000"/>
                <a:gd name="connsiteY10" fmla="*/ 1071893 h 1071893"/>
                <a:gd name="connsiteX11" fmla="*/ 0 w 6477000"/>
                <a:gd name="connsiteY11" fmla="*/ 375409 h 107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77000" h="1071893">
                  <a:moveTo>
                    <a:pt x="6477000" y="696484"/>
                  </a:moveTo>
                  <a:lnTo>
                    <a:pt x="3372487" y="696484"/>
                  </a:lnTo>
                  <a:lnTo>
                    <a:pt x="3372487" y="803920"/>
                  </a:lnTo>
                  <a:lnTo>
                    <a:pt x="3506473" y="803920"/>
                  </a:lnTo>
                  <a:lnTo>
                    <a:pt x="3238500" y="1071892"/>
                  </a:lnTo>
                  <a:lnTo>
                    <a:pt x="2970527" y="803920"/>
                  </a:lnTo>
                  <a:lnTo>
                    <a:pt x="3104513" y="803920"/>
                  </a:lnTo>
                  <a:lnTo>
                    <a:pt x="3104513" y="696484"/>
                  </a:lnTo>
                  <a:lnTo>
                    <a:pt x="0" y="696484"/>
                  </a:lnTo>
                  <a:lnTo>
                    <a:pt x="0" y="1"/>
                  </a:lnTo>
                  <a:lnTo>
                    <a:pt x="6477000" y="1"/>
                  </a:lnTo>
                  <a:lnTo>
                    <a:pt x="6477000" y="696484"/>
                  </a:lnTo>
                  <a:close/>
                </a:path>
              </a:pathLst>
            </a:custGeom>
          </p:spPr>
          <p:style>
            <a:lnRef idx="1">
              <a:schemeClr val="accent1"/>
            </a:lnRef>
            <a:fillRef idx="3">
              <a:schemeClr val="accent1"/>
            </a:fillRef>
            <a:effectRef idx="2">
              <a:schemeClr val="accent1"/>
            </a:effectRef>
            <a:fontRef idx="minor">
              <a:schemeClr val="lt1"/>
            </a:fontRef>
          </p:style>
          <p:txBody>
            <a:bodyPr spcFirstLastPara="0" vert="horz" wrap="square" lIns="170687" tIns="170689" rIns="170688" bIns="546098" numCol="1" spcCol="1270" anchor="ctr" anchorCtr="0">
              <a:noAutofit/>
            </a:bodyPr>
            <a:lstStyle/>
            <a:p>
              <a:pPr lvl="0" algn="ctr" defTabSz="1066800">
                <a:lnSpc>
                  <a:spcPct val="90000"/>
                </a:lnSpc>
                <a:spcBef>
                  <a:spcPct val="0"/>
                </a:spcBef>
                <a:spcAft>
                  <a:spcPct val="35000"/>
                </a:spcAft>
              </a:pPr>
              <a:r>
                <a:rPr lang="en-US" sz="2400" kern="1200" dirty="0" smtClean="0">
                  <a:latin typeface="Arial Black" panose="020B0A04020102020204" pitchFamily="34" charset="0"/>
                </a:rPr>
                <a:t>Forest Service Planning Rule</a:t>
              </a:r>
              <a:endParaRPr lang="en-US" sz="2400" kern="1200" dirty="0">
                <a:latin typeface="Arial Black" panose="020B0A04020102020204" pitchFamily="34" charset="0"/>
              </a:endParaRPr>
            </a:p>
          </p:txBody>
        </p:sp>
        <p:sp>
          <p:nvSpPr>
            <p:cNvPr id="8" name="Freeform 7"/>
            <p:cNvSpPr/>
            <p:nvPr/>
          </p:nvSpPr>
          <p:spPr>
            <a:xfrm>
              <a:off x="1333500" y="2011161"/>
              <a:ext cx="6477000" cy="1174611"/>
            </a:xfrm>
            <a:custGeom>
              <a:avLst/>
              <a:gdLst>
                <a:gd name="connsiteX0" fmla="*/ 0 w 6477000"/>
                <a:gd name="connsiteY0" fmla="*/ 411383 h 1174609"/>
                <a:gd name="connsiteX1" fmla="*/ 3091674 w 6477000"/>
                <a:gd name="connsiteY1" fmla="*/ 411383 h 1174609"/>
                <a:gd name="connsiteX2" fmla="*/ 3091674 w 6477000"/>
                <a:gd name="connsiteY2" fmla="*/ 293652 h 1174609"/>
                <a:gd name="connsiteX3" fmla="*/ 2944848 w 6477000"/>
                <a:gd name="connsiteY3" fmla="*/ 293652 h 1174609"/>
                <a:gd name="connsiteX4" fmla="*/ 3238500 w 6477000"/>
                <a:gd name="connsiteY4" fmla="*/ 0 h 1174609"/>
                <a:gd name="connsiteX5" fmla="*/ 3532152 w 6477000"/>
                <a:gd name="connsiteY5" fmla="*/ 293652 h 1174609"/>
                <a:gd name="connsiteX6" fmla="*/ 3385326 w 6477000"/>
                <a:gd name="connsiteY6" fmla="*/ 293652 h 1174609"/>
                <a:gd name="connsiteX7" fmla="*/ 3385326 w 6477000"/>
                <a:gd name="connsiteY7" fmla="*/ 411383 h 1174609"/>
                <a:gd name="connsiteX8" fmla="*/ 6477000 w 6477000"/>
                <a:gd name="connsiteY8" fmla="*/ 411383 h 1174609"/>
                <a:gd name="connsiteX9" fmla="*/ 6477000 w 6477000"/>
                <a:gd name="connsiteY9" fmla="*/ 1174609 h 1174609"/>
                <a:gd name="connsiteX10" fmla="*/ 0 w 6477000"/>
                <a:gd name="connsiteY10" fmla="*/ 1174609 h 1174609"/>
                <a:gd name="connsiteX11" fmla="*/ 0 w 6477000"/>
                <a:gd name="connsiteY11" fmla="*/ 411383 h 117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77000" h="1174609">
                  <a:moveTo>
                    <a:pt x="6477000" y="763226"/>
                  </a:moveTo>
                  <a:lnTo>
                    <a:pt x="3385326" y="763226"/>
                  </a:lnTo>
                  <a:lnTo>
                    <a:pt x="3385326" y="880957"/>
                  </a:lnTo>
                  <a:lnTo>
                    <a:pt x="3532152" y="880957"/>
                  </a:lnTo>
                  <a:lnTo>
                    <a:pt x="3238500" y="1174608"/>
                  </a:lnTo>
                  <a:lnTo>
                    <a:pt x="2944848" y="880957"/>
                  </a:lnTo>
                  <a:lnTo>
                    <a:pt x="3091674" y="880957"/>
                  </a:lnTo>
                  <a:lnTo>
                    <a:pt x="3091674" y="763226"/>
                  </a:lnTo>
                  <a:lnTo>
                    <a:pt x="0" y="763226"/>
                  </a:lnTo>
                  <a:lnTo>
                    <a:pt x="0" y="1"/>
                  </a:lnTo>
                  <a:lnTo>
                    <a:pt x="6477000" y="1"/>
                  </a:lnTo>
                  <a:lnTo>
                    <a:pt x="6477000" y="763226"/>
                  </a:lnTo>
                  <a:close/>
                </a:path>
              </a:pathLst>
            </a:custGeom>
          </p:spPr>
          <p:style>
            <a:lnRef idx="1">
              <a:schemeClr val="accent1"/>
            </a:lnRef>
            <a:fillRef idx="3">
              <a:schemeClr val="accent1"/>
            </a:fillRef>
            <a:effectRef idx="2">
              <a:schemeClr val="accent1"/>
            </a:effectRef>
            <a:fontRef idx="minor">
              <a:schemeClr val="lt1"/>
            </a:fontRef>
          </p:style>
          <p:txBody>
            <a:bodyPr spcFirstLastPara="0" vert="horz" wrap="square" lIns="170687" tIns="170689" rIns="170688" bIns="582072" numCol="1" spcCol="1270" anchor="ctr" anchorCtr="0">
              <a:noAutofit/>
            </a:bodyPr>
            <a:lstStyle/>
            <a:p>
              <a:pPr lvl="0" algn="ctr" defTabSz="1066800">
                <a:lnSpc>
                  <a:spcPct val="90000"/>
                </a:lnSpc>
                <a:spcBef>
                  <a:spcPct val="0"/>
                </a:spcBef>
                <a:spcAft>
                  <a:spcPct val="35000"/>
                </a:spcAft>
              </a:pPr>
              <a:r>
                <a:rPr lang="en-US" sz="2400" b="0" kern="1200" dirty="0" smtClean="0">
                  <a:latin typeface="Arial Black" panose="020B0A04020102020204" pitchFamily="34" charset="0"/>
                </a:rPr>
                <a:t>National Forest Management Act</a:t>
              </a:r>
              <a:endParaRPr lang="en-US" sz="2400" b="0" kern="1200" dirty="0">
                <a:latin typeface="Arial Black" panose="020B0A04020102020204" pitchFamily="34" charset="0"/>
              </a:endParaRPr>
            </a:p>
          </p:txBody>
        </p:sp>
      </p:grpSp>
    </p:spTree>
    <p:extLst>
      <p:ext uri="{BB962C8B-B14F-4D97-AF65-F5344CB8AC3E}">
        <p14:creationId xmlns:p14="http://schemas.microsoft.com/office/powerpoint/2010/main" val="3772276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entury Gothic" panose="020B0502020202020204" pitchFamily="34" charset="0"/>
              </a:rPr>
              <a:t>The Planning Process</a:t>
            </a:r>
          </a:p>
        </p:txBody>
      </p:sp>
      <p:pic>
        <p:nvPicPr>
          <p:cNvPr id="5" name="Content Placeholder 2" descr="Background Only"/>
          <p:cNvPicPr>
            <a:picLocks noGrp="1" noChangeAspect="1"/>
          </p:cNvPicPr>
          <p:nvPr>
            <p:ph sz="quarter" idx="1"/>
          </p:nvPr>
        </p:nvPicPr>
        <p:blipFill rotWithShape="1">
          <a:blip r:embed="rId3" cstate="print">
            <a:extLst>
              <a:ext uri="{28A0092B-C50C-407E-A947-70E740481C1C}">
                <a14:useLocalDpi xmlns:a14="http://schemas.microsoft.com/office/drawing/2010/main" val="0"/>
              </a:ext>
            </a:extLst>
          </a:blip>
          <a:srcRect l="3749" t="15366" r="195" b="35593"/>
          <a:stretch/>
        </p:blipFill>
        <p:spPr>
          <a:xfrm>
            <a:off x="381000" y="1548480"/>
            <a:ext cx="8382000" cy="5538120"/>
          </a:xfrm>
        </p:spPr>
      </p:pic>
    </p:spTree>
    <p:extLst>
      <p:ext uri="{BB962C8B-B14F-4D97-AF65-F5344CB8AC3E}">
        <p14:creationId xmlns:p14="http://schemas.microsoft.com/office/powerpoint/2010/main" val="2687712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themes of the Planning Rule</a:t>
            </a:r>
            <a:endParaRPr lang="en-US" dirty="0"/>
          </a:p>
        </p:txBody>
      </p:sp>
      <p:sp>
        <p:nvSpPr>
          <p:cNvPr id="3" name="Content Placeholder 2"/>
          <p:cNvSpPr>
            <a:spLocks noGrp="1"/>
          </p:cNvSpPr>
          <p:nvPr>
            <p:ph sz="quarter" idx="1"/>
          </p:nvPr>
        </p:nvSpPr>
        <p:spPr>
          <a:xfrm>
            <a:off x="612648" y="1828800"/>
            <a:ext cx="8153400" cy="4495800"/>
          </a:xfrm>
        </p:spPr>
        <p:txBody>
          <a:bodyPr/>
          <a:lstStyle/>
          <a:p>
            <a:r>
              <a:rPr lang="en-US" sz="2400" dirty="0"/>
              <a:t>Plan Components and Plan Content </a:t>
            </a:r>
          </a:p>
          <a:p>
            <a:r>
              <a:rPr lang="en-US" sz="2400" dirty="0"/>
              <a:t>Science</a:t>
            </a:r>
          </a:p>
          <a:p>
            <a:r>
              <a:rPr lang="en-US" sz="2400" dirty="0" smtClean="0"/>
              <a:t>Collaboration </a:t>
            </a:r>
            <a:r>
              <a:rPr lang="en-US" sz="2400" dirty="0"/>
              <a:t>and Public Involvement</a:t>
            </a:r>
          </a:p>
          <a:p>
            <a:r>
              <a:rPr lang="en-US" sz="2400" dirty="0" smtClean="0"/>
              <a:t>Assessments </a:t>
            </a:r>
            <a:endParaRPr lang="en-US" sz="2400" dirty="0"/>
          </a:p>
          <a:p>
            <a:r>
              <a:rPr lang="en-US" sz="2400" dirty="0"/>
              <a:t>Determine Need to Change </a:t>
            </a:r>
          </a:p>
          <a:p>
            <a:r>
              <a:rPr lang="en-US" sz="2400" dirty="0" smtClean="0"/>
              <a:t>Diversity </a:t>
            </a:r>
            <a:r>
              <a:rPr lang="en-US" sz="2400" dirty="0"/>
              <a:t>and Sustainability </a:t>
            </a:r>
          </a:p>
          <a:p>
            <a:r>
              <a:rPr lang="en-US" sz="2400" dirty="0"/>
              <a:t>Objections</a:t>
            </a:r>
          </a:p>
          <a:p>
            <a:r>
              <a:rPr lang="en-US" sz="2400" dirty="0"/>
              <a:t>Monitoring</a:t>
            </a:r>
          </a:p>
          <a:p>
            <a:pPr lvl="1"/>
            <a:endParaRPr lang="en-US" dirty="0" smtClean="0"/>
          </a:p>
          <a:p>
            <a:endParaRPr lang="en-US" dirty="0"/>
          </a:p>
        </p:txBody>
      </p:sp>
    </p:spTree>
    <p:extLst>
      <p:ext uri="{BB962C8B-B14F-4D97-AF65-F5344CB8AC3E}">
        <p14:creationId xmlns:p14="http://schemas.microsoft.com/office/powerpoint/2010/main" val="1502294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39179"/>
            <a:ext cx="8153400" cy="769441"/>
          </a:xfrm>
        </p:spPr>
        <p:txBody>
          <a:bodyPr>
            <a:spAutoFit/>
          </a:bodyPr>
          <a:lstStyle/>
          <a:p>
            <a:r>
              <a:rPr lang="en-US" dirty="0" smtClean="0"/>
              <a:t>Plan Components</a:t>
            </a:r>
            <a:endParaRPr lang="en-US" dirty="0"/>
          </a:p>
        </p:txBody>
      </p:sp>
      <p:sp>
        <p:nvSpPr>
          <p:cNvPr id="3" name="Content Placeholder 2"/>
          <p:cNvSpPr>
            <a:spLocks noGrp="1"/>
          </p:cNvSpPr>
          <p:nvPr>
            <p:ph sz="quarter" idx="1"/>
          </p:nvPr>
        </p:nvSpPr>
        <p:spPr>
          <a:xfrm>
            <a:off x="612648" y="1828800"/>
            <a:ext cx="8153400" cy="3770263"/>
          </a:xfrm>
        </p:spPr>
        <p:txBody>
          <a:bodyPr>
            <a:spAutoFit/>
          </a:bodyPr>
          <a:lstStyle/>
          <a:p>
            <a:r>
              <a:rPr lang="en-US" sz="2400" dirty="0" smtClean="0"/>
              <a:t>Desired conditions</a:t>
            </a:r>
            <a:endParaRPr lang="en-US" sz="2400" dirty="0"/>
          </a:p>
          <a:p>
            <a:r>
              <a:rPr lang="en-US" sz="2400" dirty="0" smtClean="0"/>
              <a:t>Objectives</a:t>
            </a:r>
            <a:endParaRPr lang="en-US" sz="2400" dirty="0"/>
          </a:p>
          <a:p>
            <a:r>
              <a:rPr lang="en-US" sz="2400" dirty="0" smtClean="0"/>
              <a:t>Standards </a:t>
            </a:r>
            <a:endParaRPr lang="en-US" sz="2400" dirty="0"/>
          </a:p>
          <a:p>
            <a:r>
              <a:rPr lang="en-US" sz="2400" dirty="0" smtClean="0"/>
              <a:t>Guidelines </a:t>
            </a:r>
            <a:endParaRPr lang="en-US" sz="2400" dirty="0"/>
          </a:p>
          <a:p>
            <a:r>
              <a:rPr lang="en-US" sz="2400" dirty="0" smtClean="0"/>
              <a:t>Goals</a:t>
            </a:r>
            <a:endParaRPr lang="en-US" sz="2400" dirty="0"/>
          </a:p>
          <a:p>
            <a:r>
              <a:rPr lang="en-US" sz="2400" dirty="0" smtClean="0"/>
              <a:t>Suitability of Lands </a:t>
            </a:r>
            <a:endParaRPr lang="en-US" sz="2400" dirty="0"/>
          </a:p>
          <a:p>
            <a:pPr lvl="1"/>
            <a:endParaRPr lang="en-US" dirty="0" smtClean="0"/>
          </a:p>
          <a:p>
            <a:endParaRPr lang="en-US" dirty="0"/>
          </a:p>
        </p:txBody>
      </p:sp>
    </p:spTree>
    <p:extLst>
      <p:ext uri="{BB962C8B-B14F-4D97-AF65-F5344CB8AC3E}">
        <p14:creationId xmlns:p14="http://schemas.microsoft.com/office/powerpoint/2010/main" val="1568662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n Components"/>
          <p:cNvSpPr>
            <a:spLocks noGrp="1"/>
          </p:cNvSpPr>
          <p:nvPr>
            <p:ph type="title"/>
          </p:nvPr>
        </p:nvSpPr>
        <p:spPr>
          <a:xfrm>
            <a:off x="609600" y="304800"/>
            <a:ext cx="8153400" cy="769441"/>
          </a:xfrm>
        </p:spPr>
        <p:txBody>
          <a:bodyPr>
            <a:spAutoFit/>
          </a:bodyPr>
          <a:lstStyle/>
          <a:p>
            <a:r>
              <a:rPr lang="en-US" dirty="0"/>
              <a:t>Plan Components</a:t>
            </a:r>
          </a:p>
        </p:txBody>
      </p:sp>
      <p:pic>
        <p:nvPicPr>
          <p:cNvPr id="4" name="Content Placeholder 3" descr="Plan components - Desired Future Condition, Standards and Guidelines, objectives."/>
          <p:cNvPicPr>
            <a:picLocks noGrp="1" noChangeAspect="1"/>
          </p:cNvPicPr>
          <p:nvPr>
            <p:ph sz="quarter" idx="1"/>
          </p:nvPr>
        </p:nvPicPr>
        <p:blipFill>
          <a:blip r:embed="rId3"/>
          <a:stretch>
            <a:fillRect/>
          </a:stretch>
        </p:blipFill>
        <p:spPr>
          <a:xfrm>
            <a:off x="1943100" y="1619503"/>
            <a:ext cx="5257800" cy="5206875"/>
          </a:xfrm>
          <a:prstGeom prst="rect">
            <a:avLst/>
          </a:prstGeom>
        </p:spPr>
      </p:pic>
    </p:spTree>
    <p:extLst>
      <p:ext uri="{BB962C8B-B14F-4D97-AF65-F5344CB8AC3E}">
        <p14:creationId xmlns:p14="http://schemas.microsoft.com/office/powerpoint/2010/main" val="1348332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39179"/>
            <a:ext cx="8153400" cy="769441"/>
          </a:xfrm>
        </p:spPr>
        <p:txBody>
          <a:bodyPr>
            <a:spAutoFit/>
          </a:bodyPr>
          <a:lstStyle/>
          <a:p>
            <a:r>
              <a:rPr lang="en-US" dirty="0" smtClean="0">
                <a:latin typeface="Century Gothic" panose="020B0502020202020204" pitchFamily="34" charset="0"/>
              </a:rPr>
              <a:t>The Role of Science</a:t>
            </a:r>
            <a:endParaRPr lang="en-US" dirty="0">
              <a:latin typeface="Century Gothic" panose="020B0502020202020204" pitchFamily="34" charset="0"/>
            </a:endParaRPr>
          </a:p>
        </p:txBody>
      </p:sp>
      <p:sp>
        <p:nvSpPr>
          <p:cNvPr id="3" name="Content Placeholder 2"/>
          <p:cNvSpPr>
            <a:spLocks noGrp="1"/>
          </p:cNvSpPr>
          <p:nvPr>
            <p:ph sz="quarter" idx="1"/>
          </p:nvPr>
        </p:nvSpPr>
        <p:spPr>
          <a:xfrm>
            <a:off x="612648" y="1905000"/>
            <a:ext cx="8153400" cy="2857192"/>
          </a:xfrm>
        </p:spPr>
        <p:txBody>
          <a:bodyPr>
            <a:spAutoFit/>
          </a:bodyPr>
          <a:lstStyle/>
          <a:p>
            <a:r>
              <a:rPr lang="en-US" sz="2400" dirty="0" smtClean="0"/>
              <a:t>Science </a:t>
            </a:r>
            <a:r>
              <a:rPr lang="en-US" sz="2400" dirty="0"/>
              <a:t>is a dynamic process that builds knowledge and reduces uncertainty by testing </a:t>
            </a:r>
            <a:r>
              <a:rPr lang="en-US" sz="2400" dirty="0" smtClean="0"/>
              <a:t>predictions. </a:t>
            </a:r>
          </a:p>
          <a:p>
            <a:r>
              <a:rPr lang="en-US" sz="2400" dirty="0" smtClean="0"/>
              <a:t>Scientific </a:t>
            </a:r>
            <a:r>
              <a:rPr lang="en-US" sz="2400" dirty="0"/>
              <a:t>information </a:t>
            </a:r>
            <a:r>
              <a:rPr lang="en-US" sz="2400" dirty="0" smtClean="0"/>
              <a:t>is available for many topics </a:t>
            </a:r>
            <a:r>
              <a:rPr lang="en-US" sz="2400" dirty="0"/>
              <a:t>including social, economic, and ecological information</a:t>
            </a:r>
            <a:r>
              <a:rPr lang="en-US" sz="2400" dirty="0" smtClean="0"/>
              <a:t>.</a:t>
            </a:r>
          </a:p>
          <a:p>
            <a:r>
              <a:rPr lang="en-US" sz="2400" dirty="0" smtClean="0"/>
              <a:t>Scientific </a:t>
            </a:r>
            <a:r>
              <a:rPr lang="en-US" sz="2400" dirty="0"/>
              <a:t>information comes from many sources—for example, from peer-reviewed articles, scientific assessments, expert opinion, and data in the form of monitoring results. </a:t>
            </a:r>
          </a:p>
        </p:txBody>
      </p:sp>
    </p:spTree>
    <p:extLst>
      <p:ext uri="{BB962C8B-B14F-4D97-AF65-F5344CB8AC3E}">
        <p14:creationId xmlns:p14="http://schemas.microsoft.com/office/powerpoint/2010/main" val="941747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39179"/>
            <a:ext cx="8153400" cy="769441"/>
          </a:xfrm>
        </p:spPr>
        <p:txBody>
          <a:bodyPr>
            <a:spAutoFit/>
          </a:bodyPr>
          <a:lstStyle/>
          <a:p>
            <a:r>
              <a:rPr lang="en-US" dirty="0" smtClean="0">
                <a:latin typeface="Century Gothic" panose="020B0502020202020204" pitchFamily="34" charset="0"/>
              </a:rPr>
              <a:t>Role of Science </a:t>
            </a:r>
            <a:endParaRPr lang="en-US" dirty="0">
              <a:latin typeface="Century Gothic" panose="020B0502020202020204" pitchFamily="34" charset="0"/>
            </a:endParaRPr>
          </a:p>
        </p:txBody>
      </p:sp>
      <p:sp>
        <p:nvSpPr>
          <p:cNvPr id="3" name="Content Placeholder 2"/>
          <p:cNvSpPr>
            <a:spLocks noGrp="1"/>
          </p:cNvSpPr>
          <p:nvPr>
            <p:ph sz="quarter" idx="1"/>
          </p:nvPr>
        </p:nvSpPr>
        <p:spPr>
          <a:xfrm>
            <a:off x="612648" y="1905000"/>
            <a:ext cx="8153400" cy="4414029"/>
          </a:xfrm>
        </p:spPr>
        <p:txBody>
          <a:bodyPr>
            <a:spAutoFit/>
          </a:bodyPr>
          <a:lstStyle/>
          <a:p>
            <a:pPr marL="0" indent="0">
              <a:buNone/>
            </a:pPr>
            <a:r>
              <a:rPr lang="en-US" sz="2400" b="1" dirty="0" smtClean="0"/>
              <a:t>What </a:t>
            </a:r>
            <a:r>
              <a:rPr lang="en-US" sz="2400" b="1" dirty="0"/>
              <a:t>is the “best available scientific information” (BASI</a:t>
            </a:r>
            <a:r>
              <a:rPr lang="en-US" sz="2400" b="1" dirty="0" smtClean="0"/>
              <a:t>)?</a:t>
            </a:r>
          </a:p>
          <a:p>
            <a:pPr marL="0" indent="0">
              <a:buNone/>
            </a:pPr>
            <a:r>
              <a:rPr lang="en-US" sz="2400" dirty="0" smtClean="0"/>
              <a:t>Generally</a:t>
            </a:r>
            <a:r>
              <a:rPr lang="en-US" sz="2400" dirty="0"/>
              <a:t>, it </a:t>
            </a:r>
            <a:r>
              <a:rPr lang="en-US" sz="2400" dirty="0" smtClean="0"/>
              <a:t>is:</a:t>
            </a:r>
          </a:p>
          <a:p>
            <a:r>
              <a:rPr lang="en-US" sz="2400" dirty="0" smtClean="0"/>
              <a:t>High-quality information </a:t>
            </a:r>
            <a:r>
              <a:rPr lang="en-US" sz="2400" dirty="0"/>
              <a:t>that results from well-developed and appropriate </a:t>
            </a:r>
            <a:r>
              <a:rPr lang="en-US" sz="2400" dirty="0" smtClean="0"/>
              <a:t>methods</a:t>
            </a:r>
            <a:r>
              <a:rPr lang="en-US" sz="2400" dirty="0"/>
              <a:t>;</a:t>
            </a:r>
            <a:endParaRPr lang="en-US" sz="2400" dirty="0" smtClean="0"/>
          </a:p>
          <a:p>
            <a:r>
              <a:rPr lang="en-US" sz="2400" dirty="0" smtClean="0"/>
              <a:t>Draws logical </a:t>
            </a:r>
            <a:r>
              <a:rPr lang="en-US" sz="2400" dirty="0"/>
              <a:t>conclusions based on reasonable </a:t>
            </a:r>
            <a:r>
              <a:rPr lang="en-US" sz="2400" dirty="0" smtClean="0"/>
              <a:t>assumptions</a:t>
            </a:r>
            <a:r>
              <a:rPr lang="en-US" sz="2400" dirty="0"/>
              <a:t>;</a:t>
            </a:r>
            <a:endParaRPr lang="en-US" sz="2400" dirty="0" smtClean="0"/>
          </a:p>
          <a:p>
            <a:r>
              <a:rPr lang="en-US" sz="2400" dirty="0" smtClean="0"/>
              <a:t>explains </a:t>
            </a:r>
            <a:r>
              <a:rPr lang="en-US" sz="2400" dirty="0"/>
              <a:t>information gaps and </a:t>
            </a:r>
            <a:r>
              <a:rPr lang="en-US" sz="2400" dirty="0" smtClean="0"/>
              <a:t>inconsistencies</a:t>
            </a:r>
            <a:r>
              <a:rPr lang="en-US" sz="2400" dirty="0"/>
              <a:t>;</a:t>
            </a:r>
            <a:endParaRPr lang="en-US" sz="2400" dirty="0" smtClean="0"/>
          </a:p>
          <a:p>
            <a:r>
              <a:rPr lang="en-US" sz="2400" dirty="0" smtClean="0"/>
              <a:t>Has been appropriately peer reviewed;</a:t>
            </a:r>
          </a:p>
          <a:p>
            <a:r>
              <a:rPr lang="en-US" sz="2400" dirty="0" smtClean="0"/>
              <a:t>Is placed in the proper context with the body of knowledge; </a:t>
            </a:r>
            <a:r>
              <a:rPr lang="en-US" sz="2400" i="1" dirty="0" smtClean="0"/>
              <a:t>and</a:t>
            </a:r>
            <a:endParaRPr lang="en-US" sz="2400" dirty="0" smtClean="0"/>
          </a:p>
          <a:p>
            <a:r>
              <a:rPr lang="en-US" sz="2400" dirty="0" smtClean="0"/>
              <a:t> cites references.</a:t>
            </a:r>
            <a:endParaRPr lang="en-US" sz="2400" dirty="0"/>
          </a:p>
        </p:txBody>
      </p:sp>
    </p:spTree>
    <p:extLst>
      <p:ext uri="{BB962C8B-B14F-4D97-AF65-F5344CB8AC3E}">
        <p14:creationId xmlns:p14="http://schemas.microsoft.com/office/powerpoint/2010/main" val="3395419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43200" indent="-2743200"/>
            <a:r>
              <a:rPr lang="en-US" sz="2800" dirty="0" smtClean="0">
                <a:latin typeface="Century Gothic" panose="020B0502020202020204" pitchFamily="34" charset="0"/>
              </a:rPr>
              <a:t>How </a:t>
            </a:r>
            <a:r>
              <a:rPr lang="en-US" sz="2800" dirty="0">
                <a:latin typeface="Century Gothic" panose="020B0502020202020204" pitchFamily="34" charset="0"/>
              </a:rPr>
              <a:t>Will the Forest </a:t>
            </a:r>
            <a:r>
              <a:rPr lang="en-US" sz="2800" dirty="0" smtClean="0">
                <a:latin typeface="Century Gothic" panose="020B0502020202020204" pitchFamily="34" charset="0"/>
              </a:rPr>
              <a:t>Service</a:t>
            </a:r>
            <a:br>
              <a:rPr lang="en-US" sz="2800" dirty="0" smtClean="0">
                <a:latin typeface="Century Gothic" panose="020B0502020202020204" pitchFamily="34" charset="0"/>
              </a:rPr>
            </a:br>
            <a:r>
              <a:rPr lang="en-US" sz="2800" dirty="0" smtClean="0">
                <a:latin typeface="Century Gothic" panose="020B0502020202020204" pitchFamily="34" charset="0"/>
              </a:rPr>
              <a:t>Communicate </a:t>
            </a:r>
            <a:r>
              <a:rPr lang="en-US" sz="2800" dirty="0">
                <a:latin typeface="Century Gothic" panose="020B0502020202020204" pitchFamily="34" charset="0"/>
              </a:rPr>
              <a:t>With You? </a:t>
            </a:r>
          </a:p>
        </p:txBody>
      </p:sp>
      <p:sp>
        <p:nvSpPr>
          <p:cNvPr id="3" name="Content Placeholder 2"/>
          <p:cNvSpPr>
            <a:spLocks noGrp="1"/>
          </p:cNvSpPr>
          <p:nvPr>
            <p:ph sz="quarter" idx="1"/>
          </p:nvPr>
        </p:nvSpPr>
        <p:spPr>
          <a:xfrm>
            <a:off x="612648" y="1905000"/>
            <a:ext cx="8153400" cy="4495800"/>
          </a:xfrm>
        </p:spPr>
        <p:txBody>
          <a:bodyPr/>
          <a:lstStyle/>
          <a:p>
            <a:pPr marL="0" indent="0">
              <a:buNone/>
            </a:pPr>
            <a:r>
              <a:rPr lang="en-US" sz="2400" dirty="0" smtClean="0"/>
              <a:t>The </a:t>
            </a:r>
            <a:r>
              <a:rPr lang="en-US" sz="2400" dirty="0"/>
              <a:t>2012 Planning Rule requires the Forest Service </a:t>
            </a:r>
            <a:r>
              <a:rPr lang="en-US" sz="2400" dirty="0" smtClean="0"/>
              <a:t>to:</a:t>
            </a:r>
          </a:p>
          <a:p>
            <a:r>
              <a:rPr lang="en-US" sz="2400" dirty="0" smtClean="0"/>
              <a:t>Publish </a:t>
            </a:r>
            <a:r>
              <a:rPr lang="en-US" sz="2400" dirty="0"/>
              <a:t>notices regarding the planning </a:t>
            </a:r>
            <a:r>
              <a:rPr lang="en-US" sz="2400" dirty="0" smtClean="0"/>
              <a:t>process.</a:t>
            </a:r>
          </a:p>
          <a:p>
            <a:r>
              <a:rPr lang="en-US" sz="2400" dirty="0" smtClean="0"/>
              <a:t>Every </a:t>
            </a:r>
            <a:r>
              <a:rPr lang="en-US" sz="2400" dirty="0"/>
              <a:t>national forest will have a Web page dedicated to forest </a:t>
            </a:r>
            <a:r>
              <a:rPr lang="en-US" sz="2400" dirty="0" smtClean="0"/>
              <a:t>planning.</a:t>
            </a:r>
          </a:p>
          <a:p>
            <a:r>
              <a:rPr lang="en-US" sz="2400" dirty="0" smtClean="0"/>
              <a:t>The </a:t>
            </a:r>
            <a:r>
              <a:rPr lang="en-US" sz="2400" dirty="0"/>
              <a:t>Forest Service will also maintain an email </a:t>
            </a:r>
            <a:r>
              <a:rPr lang="en-US" sz="2400" dirty="0" smtClean="0"/>
              <a:t>list.</a:t>
            </a:r>
          </a:p>
          <a:p>
            <a:r>
              <a:rPr lang="en-US" sz="2400" dirty="0" smtClean="0"/>
              <a:t>For </a:t>
            </a:r>
            <a:r>
              <a:rPr lang="en-US" sz="2400" dirty="0"/>
              <a:t>those who prefer to review paper copies of reports, maps, or draft materials, the Forest Service will provide materials by regular mail, in various offices, or at local libraries. </a:t>
            </a:r>
          </a:p>
        </p:txBody>
      </p:sp>
    </p:spTree>
    <p:extLst>
      <p:ext uri="{BB962C8B-B14F-4D97-AF65-F5344CB8AC3E}">
        <p14:creationId xmlns:p14="http://schemas.microsoft.com/office/powerpoint/2010/main" val="2089018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Slides in the deck</a:t>
            </a:r>
            <a:endParaRPr lang="en-US" dirty="0"/>
          </a:p>
        </p:txBody>
      </p:sp>
      <p:sp>
        <p:nvSpPr>
          <p:cNvPr id="3" name="Content Placeholder 2"/>
          <p:cNvSpPr>
            <a:spLocks noGrp="1"/>
          </p:cNvSpPr>
          <p:nvPr>
            <p:ph sz="quarter" idx="1"/>
          </p:nvPr>
        </p:nvSpPr>
        <p:spPr>
          <a:xfrm>
            <a:off x="612648" y="1600200"/>
            <a:ext cx="8153400" cy="5029200"/>
          </a:xfrm>
        </p:spPr>
        <p:txBody>
          <a:bodyPr/>
          <a:lstStyle/>
          <a:p>
            <a:r>
              <a:rPr lang="en-US" dirty="0"/>
              <a:t>Slide </a:t>
            </a:r>
            <a:r>
              <a:rPr lang="en-US" dirty="0" smtClean="0"/>
              <a:t>3 </a:t>
            </a:r>
            <a:r>
              <a:rPr lang="en-US" dirty="0"/>
              <a:t>&amp; Slide </a:t>
            </a:r>
            <a:r>
              <a:rPr lang="en-US" dirty="0" smtClean="0"/>
              <a:t>4 – are Alternate title slides; Slide #3 has the cover of the </a:t>
            </a:r>
            <a:r>
              <a:rPr lang="en-US" dirty="0" err="1" smtClean="0"/>
              <a:t>Citz</a:t>
            </a:r>
            <a:r>
              <a:rPr lang="en-US" dirty="0" smtClean="0"/>
              <a:t> Guide as the background; Slide #4 just has the picture with slightly different wording</a:t>
            </a:r>
          </a:p>
          <a:p>
            <a:r>
              <a:rPr lang="en-US" dirty="0" smtClean="0"/>
              <a:t>Slide 10 &amp; Slide 11 – slide #10 is a map with  all the NFs across the US; Slide #11 is a blank template to insert your local NF map</a:t>
            </a:r>
          </a:p>
          <a:p>
            <a:r>
              <a:rPr lang="en-US" dirty="0" smtClean="0"/>
              <a:t>Slide 25 – Provided as additional information</a:t>
            </a:r>
          </a:p>
          <a:p>
            <a:r>
              <a:rPr lang="en-US" dirty="0" smtClean="0"/>
              <a:t>Slides 28-47 are provided as additional information</a:t>
            </a:r>
            <a:endParaRPr lang="en-US" dirty="0"/>
          </a:p>
        </p:txBody>
      </p:sp>
    </p:spTree>
    <p:extLst>
      <p:ext uri="{BB962C8B-B14F-4D97-AF65-F5344CB8AC3E}">
        <p14:creationId xmlns:p14="http://schemas.microsoft.com/office/powerpoint/2010/main" val="354365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00733"/>
            <a:ext cx="8153400" cy="646331"/>
          </a:xfrm>
        </p:spPr>
        <p:txBody>
          <a:bodyPr>
            <a:spAutoFit/>
          </a:bodyPr>
          <a:lstStyle/>
          <a:p>
            <a:r>
              <a:rPr lang="en-US" sz="3600" dirty="0" smtClean="0">
                <a:latin typeface="Century Gothic" panose="020B0502020202020204" pitchFamily="34" charset="0"/>
              </a:rPr>
              <a:t>What are Ecosystem Services?</a:t>
            </a:r>
            <a:endParaRPr lang="en-US" sz="3600" dirty="0">
              <a:latin typeface="Century Gothic" panose="020B0502020202020204" pitchFamily="34" charset="0"/>
            </a:endParaRPr>
          </a:p>
        </p:txBody>
      </p:sp>
      <p:sp>
        <p:nvSpPr>
          <p:cNvPr id="3" name="Content Placeholder 2"/>
          <p:cNvSpPr>
            <a:spLocks noGrp="1"/>
          </p:cNvSpPr>
          <p:nvPr>
            <p:ph sz="quarter" idx="1"/>
          </p:nvPr>
        </p:nvSpPr>
        <p:spPr>
          <a:xfrm>
            <a:off x="612648" y="1828800"/>
            <a:ext cx="8153400" cy="3965188"/>
          </a:xfrm>
        </p:spPr>
        <p:txBody>
          <a:bodyPr>
            <a:spAutoFit/>
          </a:bodyPr>
          <a:lstStyle/>
          <a:p>
            <a:r>
              <a:rPr lang="en-US" sz="2400" dirty="0" smtClean="0"/>
              <a:t>The </a:t>
            </a:r>
            <a:r>
              <a:rPr lang="en-US" sz="2400" dirty="0"/>
              <a:t>2012 Planning Rule emphasizes the role of ecosystem services in forest planning. </a:t>
            </a:r>
            <a:endParaRPr lang="en-US" sz="2400" dirty="0" smtClean="0"/>
          </a:p>
          <a:p>
            <a:r>
              <a:rPr lang="en-US" sz="2400" dirty="0" smtClean="0"/>
              <a:t>Ecosystem </a:t>
            </a:r>
            <a:r>
              <a:rPr lang="en-US" sz="2400" dirty="0"/>
              <a:t>services can be thought of as current and future benefits people and communities obtain from the national forests. </a:t>
            </a:r>
            <a:endParaRPr lang="en-US" sz="2400" dirty="0" smtClean="0"/>
          </a:p>
          <a:p>
            <a:r>
              <a:rPr lang="en-US" sz="2400" dirty="0" smtClean="0"/>
              <a:t>Our </a:t>
            </a:r>
            <a:r>
              <a:rPr lang="en-US" sz="2400" dirty="0"/>
              <a:t>growing U.S. population benefits from, and increasingly demands, services such as fresh water; protection from drought and floods; carbon storage; recreation; and other social, economic, ecological, and cultural benefits from the national forests. </a:t>
            </a:r>
          </a:p>
        </p:txBody>
      </p:sp>
    </p:spTree>
    <p:extLst>
      <p:ext uri="{BB962C8B-B14F-4D97-AF65-F5344CB8AC3E}">
        <p14:creationId xmlns:p14="http://schemas.microsoft.com/office/powerpoint/2010/main" val="3584620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612648" y="339179"/>
            <a:ext cx="8153400" cy="769441"/>
          </a:xfrm>
        </p:spPr>
        <p:txBody>
          <a:bodyPr>
            <a:spAutoFit/>
          </a:bodyPr>
          <a:lstStyle/>
          <a:p>
            <a:r>
              <a:rPr lang="en-US" dirty="0" smtClean="0">
                <a:latin typeface="Century Gothic" panose="020B0502020202020204" pitchFamily="34" charset="0"/>
              </a:rPr>
              <a:t>NEPA and Planning</a:t>
            </a:r>
            <a:endParaRPr lang="en-US" dirty="0">
              <a:latin typeface="Century Gothic" panose="020B0502020202020204" pitchFamily="34" charset="0"/>
            </a:endParaRPr>
          </a:p>
        </p:txBody>
      </p:sp>
      <p:pic>
        <p:nvPicPr>
          <p:cNvPr id="6" name="Content Placeholder 5" descr="NEPA and Planning - background image only"/>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318582" y="1600200"/>
            <a:ext cx="6506837" cy="5029200"/>
          </a:xfrm>
        </p:spPr>
      </p:pic>
    </p:spTree>
    <p:extLst>
      <p:ext uri="{BB962C8B-B14F-4D97-AF65-F5344CB8AC3E}">
        <p14:creationId xmlns:p14="http://schemas.microsoft.com/office/powerpoint/2010/main" val="3504953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anose="020B0502020202020204" pitchFamily="34" charset="0"/>
              </a:rPr>
              <a:t>Objections Process</a:t>
            </a:r>
            <a:endParaRPr lang="en-US" dirty="0">
              <a:latin typeface="Century Gothic" panose="020B0502020202020204" pitchFamily="34" charset="0"/>
            </a:endParaRPr>
          </a:p>
        </p:txBody>
      </p:sp>
      <p:grpSp>
        <p:nvGrpSpPr>
          <p:cNvPr id="6" name="Group 5" descr="Objections Process"/>
          <p:cNvGrpSpPr/>
          <p:nvPr/>
        </p:nvGrpSpPr>
        <p:grpSpPr>
          <a:xfrm>
            <a:off x="784328" y="2420449"/>
            <a:ext cx="7641215" cy="2172788"/>
            <a:chOff x="784328" y="2420449"/>
            <a:chExt cx="7641215" cy="2172788"/>
          </a:xfrm>
        </p:grpSpPr>
        <p:sp>
          <p:nvSpPr>
            <p:cNvPr id="1026" name="Freeform 44"/>
            <p:cNvSpPr>
              <a:spLocks/>
            </p:cNvSpPr>
            <p:nvPr/>
          </p:nvSpPr>
          <p:spPr bwMode="auto">
            <a:xfrm>
              <a:off x="1312966" y="2593090"/>
              <a:ext cx="1003697" cy="664369"/>
            </a:xfrm>
            <a:custGeom>
              <a:avLst/>
              <a:gdLst>
                <a:gd name="T0" fmla="*/ 639 w 686"/>
                <a:gd name="T1" fmla="*/ 0 h 503"/>
                <a:gd name="T2" fmla="*/ 72 w 686"/>
                <a:gd name="T3" fmla="*/ 0 h 503"/>
                <a:gd name="T4" fmla="*/ 72 w 686"/>
                <a:gd name="T5" fmla="*/ 1 h 503"/>
                <a:gd name="T6" fmla="*/ 55 w 686"/>
                <a:gd name="T7" fmla="*/ 7 h 503"/>
                <a:gd name="T8" fmla="*/ 40 w 686"/>
                <a:gd name="T9" fmla="*/ 21 h 503"/>
                <a:gd name="T10" fmla="*/ 27 w 686"/>
                <a:gd name="T11" fmla="*/ 41 h 503"/>
                <a:gd name="T12" fmla="*/ 16 w 686"/>
                <a:gd name="T13" fmla="*/ 68 h 503"/>
                <a:gd name="T14" fmla="*/ 7 w 686"/>
                <a:gd name="T15" fmla="*/ 98 h 503"/>
                <a:gd name="T16" fmla="*/ 2 w 686"/>
                <a:gd name="T17" fmla="*/ 133 h 503"/>
                <a:gd name="T18" fmla="*/ 0 w 686"/>
                <a:gd name="T19" fmla="*/ 171 h 503"/>
                <a:gd name="T20" fmla="*/ 2 w 686"/>
                <a:gd name="T21" fmla="*/ 208 h 503"/>
                <a:gd name="T22" fmla="*/ 7 w 686"/>
                <a:gd name="T23" fmla="*/ 243 h 503"/>
                <a:gd name="T24" fmla="*/ 16 w 686"/>
                <a:gd name="T25" fmla="*/ 273 h 503"/>
                <a:gd name="T26" fmla="*/ 27 w 686"/>
                <a:gd name="T27" fmla="*/ 299 h 503"/>
                <a:gd name="T28" fmla="*/ 40 w 686"/>
                <a:gd name="T29" fmla="*/ 320 h 503"/>
                <a:gd name="T30" fmla="*/ 55 w 686"/>
                <a:gd name="T31" fmla="*/ 334 h 503"/>
                <a:gd name="T32" fmla="*/ 72 w 686"/>
                <a:gd name="T33" fmla="*/ 340 h 503"/>
                <a:gd name="T34" fmla="*/ 72 w 686"/>
                <a:gd name="T35" fmla="*/ 341 h 503"/>
                <a:gd name="T36" fmla="*/ 475 w 686"/>
                <a:gd name="T37" fmla="*/ 341 h 503"/>
                <a:gd name="T38" fmla="*/ 501 w 686"/>
                <a:gd name="T39" fmla="*/ 366 h 503"/>
                <a:gd name="T40" fmla="*/ 494 w 686"/>
                <a:gd name="T41" fmla="*/ 422 h 503"/>
                <a:gd name="T42" fmla="*/ 475 w 686"/>
                <a:gd name="T43" fmla="*/ 478 h 503"/>
                <a:gd name="T44" fmla="*/ 464 w 686"/>
                <a:gd name="T45" fmla="*/ 503 h 503"/>
                <a:gd name="T46" fmla="*/ 546 w 686"/>
                <a:gd name="T47" fmla="*/ 341 h 503"/>
                <a:gd name="T48" fmla="*/ 676 w 686"/>
                <a:gd name="T49" fmla="*/ 91 h 503"/>
                <a:gd name="T50" fmla="*/ 678 w 686"/>
                <a:gd name="T51" fmla="*/ 84 h 503"/>
                <a:gd name="T52" fmla="*/ 683 w 686"/>
                <a:gd name="T53" fmla="*/ 68 h 503"/>
                <a:gd name="T54" fmla="*/ 686 w 686"/>
                <a:gd name="T55" fmla="*/ 46 h 503"/>
                <a:gd name="T56" fmla="*/ 682 w 686"/>
                <a:gd name="T57" fmla="*/ 24 h 503"/>
                <a:gd name="T58" fmla="*/ 669 w 686"/>
                <a:gd name="T59" fmla="*/ 8 h 503"/>
                <a:gd name="T60" fmla="*/ 641 w 686"/>
                <a:gd name="T61" fmla="*/ 0 h 503"/>
                <a:gd name="T62" fmla="*/ 640 w 686"/>
                <a:gd name="T63" fmla="*/ 0 h 503"/>
                <a:gd name="T64" fmla="*/ 639 w 686"/>
                <a:gd name="T65"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6" h="503">
                  <a:moveTo>
                    <a:pt x="639" y="0"/>
                  </a:moveTo>
                  <a:lnTo>
                    <a:pt x="72" y="0"/>
                  </a:lnTo>
                  <a:lnTo>
                    <a:pt x="72" y="1"/>
                  </a:lnTo>
                  <a:lnTo>
                    <a:pt x="55" y="7"/>
                  </a:lnTo>
                  <a:lnTo>
                    <a:pt x="40" y="21"/>
                  </a:lnTo>
                  <a:lnTo>
                    <a:pt x="27" y="41"/>
                  </a:lnTo>
                  <a:lnTo>
                    <a:pt x="16" y="68"/>
                  </a:lnTo>
                  <a:lnTo>
                    <a:pt x="7" y="98"/>
                  </a:lnTo>
                  <a:lnTo>
                    <a:pt x="2" y="133"/>
                  </a:lnTo>
                  <a:lnTo>
                    <a:pt x="0" y="171"/>
                  </a:lnTo>
                  <a:lnTo>
                    <a:pt x="2" y="208"/>
                  </a:lnTo>
                  <a:lnTo>
                    <a:pt x="7" y="243"/>
                  </a:lnTo>
                  <a:lnTo>
                    <a:pt x="16" y="273"/>
                  </a:lnTo>
                  <a:lnTo>
                    <a:pt x="27" y="299"/>
                  </a:lnTo>
                  <a:lnTo>
                    <a:pt x="40" y="320"/>
                  </a:lnTo>
                  <a:lnTo>
                    <a:pt x="55" y="334"/>
                  </a:lnTo>
                  <a:lnTo>
                    <a:pt x="72" y="340"/>
                  </a:lnTo>
                  <a:lnTo>
                    <a:pt x="72" y="341"/>
                  </a:lnTo>
                  <a:lnTo>
                    <a:pt x="475" y="341"/>
                  </a:lnTo>
                  <a:lnTo>
                    <a:pt x="501" y="366"/>
                  </a:lnTo>
                  <a:lnTo>
                    <a:pt x="494" y="422"/>
                  </a:lnTo>
                  <a:lnTo>
                    <a:pt x="475" y="478"/>
                  </a:lnTo>
                  <a:lnTo>
                    <a:pt x="464" y="503"/>
                  </a:lnTo>
                  <a:lnTo>
                    <a:pt x="546" y="341"/>
                  </a:lnTo>
                  <a:lnTo>
                    <a:pt x="676" y="91"/>
                  </a:lnTo>
                  <a:lnTo>
                    <a:pt x="678" y="84"/>
                  </a:lnTo>
                  <a:lnTo>
                    <a:pt x="683" y="68"/>
                  </a:lnTo>
                  <a:lnTo>
                    <a:pt x="686" y="46"/>
                  </a:lnTo>
                  <a:lnTo>
                    <a:pt x="682" y="24"/>
                  </a:lnTo>
                  <a:lnTo>
                    <a:pt x="669" y="8"/>
                  </a:lnTo>
                  <a:lnTo>
                    <a:pt x="641" y="0"/>
                  </a:lnTo>
                  <a:lnTo>
                    <a:pt x="640" y="0"/>
                  </a:lnTo>
                  <a:lnTo>
                    <a:pt x="639" y="0"/>
                  </a:lnTo>
                  <a:close/>
                </a:path>
              </a:pathLst>
            </a:custGeom>
            <a:solidFill>
              <a:srgbClr val="C6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1027" name="Freeform 45"/>
            <p:cNvSpPr>
              <a:spLocks/>
            </p:cNvSpPr>
            <p:nvPr/>
          </p:nvSpPr>
          <p:spPr bwMode="auto">
            <a:xfrm>
              <a:off x="1196061" y="2645895"/>
              <a:ext cx="200471" cy="213418"/>
            </a:xfrm>
            <a:custGeom>
              <a:avLst/>
              <a:gdLst>
                <a:gd name="T0" fmla="*/ 81 w 162"/>
                <a:gd name="T1" fmla="*/ 0 h 211"/>
                <a:gd name="T2" fmla="*/ 60 w 162"/>
                <a:gd name="T3" fmla="*/ 3 h 211"/>
                <a:gd name="T4" fmla="*/ 40 w 162"/>
                <a:gd name="T5" fmla="*/ 14 h 211"/>
                <a:gd name="T6" fmla="*/ 24 w 162"/>
                <a:gd name="T7" fmla="*/ 30 h 211"/>
                <a:gd name="T8" fmla="*/ 11 w 162"/>
                <a:gd name="T9" fmla="*/ 52 h 211"/>
                <a:gd name="T10" fmla="*/ 3 w 162"/>
                <a:gd name="T11" fmla="*/ 77 h 211"/>
                <a:gd name="T12" fmla="*/ 0 w 162"/>
                <a:gd name="T13" fmla="*/ 105 h 211"/>
                <a:gd name="T14" fmla="*/ 3 w 162"/>
                <a:gd name="T15" fmla="*/ 133 h 211"/>
                <a:gd name="T16" fmla="*/ 11 w 162"/>
                <a:gd name="T17" fmla="*/ 158 h 211"/>
                <a:gd name="T18" fmla="*/ 24 w 162"/>
                <a:gd name="T19" fmla="*/ 180 h 211"/>
                <a:gd name="T20" fmla="*/ 40 w 162"/>
                <a:gd name="T21" fmla="*/ 196 h 211"/>
                <a:gd name="T22" fmla="*/ 60 w 162"/>
                <a:gd name="T23" fmla="*/ 207 h 211"/>
                <a:gd name="T24" fmla="*/ 81 w 162"/>
                <a:gd name="T25" fmla="*/ 211 h 211"/>
                <a:gd name="T26" fmla="*/ 103 w 162"/>
                <a:gd name="T27" fmla="*/ 207 h 211"/>
                <a:gd name="T28" fmla="*/ 122 w 162"/>
                <a:gd name="T29" fmla="*/ 196 h 211"/>
                <a:gd name="T30" fmla="*/ 138 w 162"/>
                <a:gd name="T31" fmla="*/ 180 h 211"/>
                <a:gd name="T32" fmla="*/ 151 w 162"/>
                <a:gd name="T33" fmla="*/ 158 h 211"/>
                <a:gd name="T34" fmla="*/ 159 w 162"/>
                <a:gd name="T35" fmla="*/ 133 h 211"/>
                <a:gd name="T36" fmla="*/ 162 w 162"/>
                <a:gd name="T37" fmla="*/ 105 h 211"/>
                <a:gd name="T38" fmla="*/ 159 w 162"/>
                <a:gd name="T39" fmla="*/ 77 h 211"/>
                <a:gd name="T40" fmla="*/ 151 w 162"/>
                <a:gd name="T41" fmla="*/ 52 h 211"/>
                <a:gd name="T42" fmla="*/ 138 w 162"/>
                <a:gd name="T43" fmla="*/ 30 h 211"/>
                <a:gd name="T44" fmla="*/ 122 w 162"/>
                <a:gd name="T45" fmla="*/ 14 h 211"/>
                <a:gd name="T46" fmla="*/ 103 w 162"/>
                <a:gd name="T47" fmla="*/ 3 h 211"/>
                <a:gd name="T48" fmla="*/ 81 w 162"/>
                <a:gd name="T4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2" h="211">
                  <a:moveTo>
                    <a:pt x="81" y="0"/>
                  </a:moveTo>
                  <a:lnTo>
                    <a:pt x="60" y="3"/>
                  </a:lnTo>
                  <a:lnTo>
                    <a:pt x="40" y="14"/>
                  </a:lnTo>
                  <a:lnTo>
                    <a:pt x="24" y="30"/>
                  </a:lnTo>
                  <a:lnTo>
                    <a:pt x="11" y="52"/>
                  </a:lnTo>
                  <a:lnTo>
                    <a:pt x="3" y="77"/>
                  </a:lnTo>
                  <a:lnTo>
                    <a:pt x="0" y="105"/>
                  </a:lnTo>
                  <a:lnTo>
                    <a:pt x="3" y="133"/>
                  </a:lnTo>
                  <a:lnTo>
                    <a:pt x="11" y="158"/>
                  </a:lnTo>
                  <a:lnTo>
                    <a:pt x="24" y="180"/>
                  </a:lnTo>
                  <a:lnTo>
                    <a:pt x="40" y="196"/>
                  </a:lnTo>
                  <a:lnTo>
                    <a:pt x="60" y="207"/>
                  </a:lnTo>
                  <a:lnTo>
                    <a:pt x="81" y="211"/>
                  </a:lnTo>
                  <a:lnTo>
                    <a:pt x="103" y="207"/>
                  </a:lnTo>
                  <a:lnTo>
                    <a:pt x="122" y="196"/>
                  </a:lnTo>
                  <a:lnTo>
                    <a:pt x="138" y="180"/>
                  </a:lnTo>
                  <a:lnTo>
                    <a:pt x="151" y="158"/>
                  </a:lnTo>
                  <a:lnTo>
                    <a:pt x="159" y="133"/>
                  </a:lnTo>
                  <a:lnTo>
                    <a:pt x="162" y="105"/>
                  </a:lnTo>
                  <a:lnTo>
                    <a:pt x="159" y="77"/>
                  </a:lnTo>
                  <a:lnTo>
                    <a:pt x="151" y="52"/>
                  </a:lnTo>
                  <a:lnTo>
                    <a:pt x="138" y="30"/>
                  </a:lnTo>
                  <a:lnTo>
                    <a:pt x="122" y="14"/>
                  </a:lnTo>
                  <a:lnTo>
                    <a:pt x="103" y="3"/>
                  </a:lnTo>
                  <a:lnTo>
                    <a:pt x="81" y="0"/>
                  </a:lnTo>
                  <a:close/>
                </a:path>
              </a:pathLst>
            </a:custGeom>
            <a:solidFill>
              <a:srgbClr val="00A6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1028" name="Line 46"/>
            <p:cNvSpPr>
              <a:spLocks noChangeShapeType="1"/>
            </p:cNvSpPr>
            <p:nvPr/>
          </p:nvSpPr>
          <p:spPr bwMode="auto">
            <a:xfrm>
              <a:off x="3565628" y="3340803"/>
              <a:ext cx="21431" cy="0"/>
            </a:xfrm>
            <a:prstGeom prst="line">
              <a:avLst/>
            </a:prstGeom>
            <a:noFill/>
            <a:ln w="19050" cap="flat">
              <a:solidFill>
                <a:srgbClr val="27AAE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a:p>
          </p:txBody>
        </p:sp>
        <p:sp>
          <p:nvSpPr>
            <p:cNvPr id="1032" name="Freeform 50"/>
            <p:cNvSpPr>
              <a:spLocks noEditPoints="1"/>
            </p:cNvSpPr>
            <p:nvPr/>
          </p:nvSpPr>
          <p:spPr bwMode="auto">
            <a:xfrm>
              <a:off x="1958949" y="3324951"/>
              <a:ext cx="5700048" cy="43792"/>
            </a:xfrm>
            <a:custGeom>
              <a:avLst/>
              <a:gdLst>
                <a:gd name="T0" fmla="*/ 0 w 3346"/>
                <a:gd name="T1" fmla="*/ 16 h 16"/>
                <a:gd name="T2" fmla="*/ 129 w 3346"/>
                <a:gd name="T3" fmla="*/ 16 h 16"/>
                <a:gd name="T4" fmla="*/ 212 w 3346"/>
                <a:gd name="T5" fmla="*/ 0 h 16"/>
                <a:gd name="T6" fmla="*/ 247 w 3346"/>
                <a:gd name="T7" fmla="*/ 0 h 16"/>
                <a:gd name="T8" fmla="*/ 247 w 3346"/>
                <a:gd name="T9" fmla="*/ 0 h 16"/>
                <a:gd name="T10" fmla="*/ 330 w 3346"/>
                <a:gd name="T11" fmla="*/ 16 h 16"/>
                <a:gd name="T12" fmla="*/ 459 w 3346"/>
                <a:gd name="T13" fmla="*/ 16 h 16"/>
                <a:gd name="T14" fmla="*/ 542 w 3346"/>
                <a:gd name="T15" fmla="*/ 0 h 16"/>
                <a:gd name="T16" fmla="*/ 577 w 3346"/>
                <a:gd name="T17" fmla="*/ 0 h 16"/>
                <a:gd name="T18" fmla="*/ 577 w 3346"/>
                <a:gd name="T19" fmla="*/ 0 h 16"/>
                <a:gd name="T20" fmla="*/ 660 w 3346"/>
                <a:gd name="T21" fmla="*/ 16 h 16"/>
                <a:gd name="T22" fmla="*/ 789 w 3346"/>
                <a:gd name="T23" fmla="*/ 16 h 16"/>
                <a:gd name="T24" fmla="*/ 872 w 3346"/>
                <a:gd name="T25" fmla="*/ 0 h 16"/>
                <a:gd name="T26" fmla="*/ 907 w 3346"/>
                <a:gd name="T27" fmla="*/ 0 h 16"/>
                <a:gd name="T28" fmla="*/ 907 w 3346"/>
                <a:gd name="T29" fmla="*/ 0 h 16"/>
                <a:gd name="T30" fmla="*/ 990 w 3346"/>
                <a:gd name="T31" fmla="*/ 16 h 16"/>
                <a:gd name="T32" fmla="*/ 1119 w 3346"/>
                <a:gd name="T33" fmla="*/ 16 h 16"/>
                <a:gd name="T34" fmla="*/ 1202 w 3346"/>
                <a:gd name="T35" fmla="*/ 0 h 16"/>
                <a:gd name="T36" fmla="*/ 1237 w 3346"/>
                <a:gd name="T37" fmla="*/ 0 h 16"/>
                <a:gd name="T38" fmla="*/ 1237 w 3346"/>
                <a:gd name="T39" fmla="*/ 0 h 16"/>
                <a:gd name="T40" fmla="*/ 1320 w 3346"/>
                <a:gd name="T41" fmla="*/ 16 h 16"/>
                <a:gd name="T42" fmla="*/ 1449 w 3346"/>
                <a:gd name="T43" fmla="*/ 16 h 16"/>
                <a:gd name="T44" fmla="*/ 1532 w 3346"/>
                <a:gd name="T45" fmla="*/ 0 h 16"/>
                <a:gd name="T46" fmla="*/ 1567 w 3346"/>
                <a:gd name="T47" fmla="*/ 0 h 16"/>
                <a:gd name="T48" fmla="*/ 1567 w 3346"/>
                <a:gd name="T49" fmla="*/ 0 h 16"/>
                <a:gd name="T50" fmla="*/ 1650 w 3346"/>
                <a:gd name="T51" fmla="*/ 16 h 16"/>
                <a:gd name="T52" fmla="*/ 1779 w 3346"/>
                <a:gd name="T53" fmla="*/ 16 h 16"/>
                <a:gd name="T54" fmla="*/ 1862 w 3346"/>
                <a:gd name="T55" fmla="*/ 0 h 16"/>
                <a:gd name="T56" fmla="*/ 1897 w 3346"/>
                <a:gd name="T57" fmla="*/ 0 h 16"/>
                <a:gd name="T58" fmla="*/ 1897 w 3346"/>
                <a:gd name="T59" fmla="*/ 0 h 16"/>
                <a:gd name="T60" fmla="*/ 1980 w 3346"/>
                <a:gd name="T61" fmla="*/ 16 h 16"/>
                <a:gd name="T62" fmla="*/ 2109 w 3346"/>
                <a:gd name="T63" fmla="*/ 16 h 16"/>
                <a:gd name="T64" fmla="*/ 2192 w 3346"/>
                <a:gd name="T65" fmla="*/ 0 h 16"/>
                <a:gd name="T66" fmla="*/ 2227 w 3346"/>
                <a:gd name="T67" fmla="*/ 0 h 16"/>
                <a:gd name="T68" fmla="*/ 2227 w 3346"/>
                <a:gd name="T69" fmla="*/ 0 h 16"/>
                <a:gd name="T70" fmla="*/ 2309 w 3346"/>
                <a:gd name="T71" fmla="*/ 16 h 16"/>
                <a:gd name="T72" fmla="*/ 2439 w 3346"/>
                <a:gd name="T73" fmla="*/ 16 h 16"/>
                <a:gd name="T74" fmla="*/ 2521 w 3346"/>
                <a:gd name="T75" fmla="*/ 0 h 16"/>
                <a:gd name="T76" fmla="*/ 2557 w 3346"/>
                <a:gd name="T77" fmla="*/ 0 h 16"/>
                <a:gd name="T78" fmla="*/ 2557 w 3346"/>
                <a:gd name="T79" fmla="*/ 0 h 16"/>
                <a:gd name="T80" fmla="*/ 2639 w 3346"/>
                <a:gd name="T81" fmla="*/ 16 h 16"/>
                <a:gd name="T82" fmla="*/ 2769 w 3346"/>
                <a:gd name="T83" fmla="*/ 16 h 16"/>
                <a:gd name="T84" fmla="*/ 2851 w 3346"/>
                <a:gd name="T85" fmla="*/ 0 h 16"/>
                <a:gd name="T86" fmla="*/ 2887 w 3346"/>
                <a:gd name="T87" fmla="*/ 0 h 16"/>
                <a:gd name="T88" fmla="*/ 2887 w 3346"/>
                <a:gd name="T89" fmla="*/ 0 h 16"/>
                <a:gd name="T90" fmla="*/ 2969 w 3346"/>
                <a:gd name="T91" fmla="*/ 16 h 16"/>
                <a:gd name="T92" fmla="*/ 3099 w 3346"/>
                <a:gd name="T93" fmla="*/ 16 h 16"/>
                <a:gd name="T94" fmla="*/ 3181 w 3346"/>
                <a:gd name="T95" fmla="*/ 0 h 16"/>
                <a:gd name="T96" fmla="*/ 3217 w 3346"/>
                <a:gd name="T97" fmla="*/ 0 h 16"/>
                <a:gd name="T98" fmla="*/ 3217 w 3346"/>
                <a:gd name="T99" fmla="*/ 0 h 16"/>
                <a:gd name="T100" fmla="*/ 3299 w 3346"/>
                <a:gd name="T10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46" h="16">
                  <a:moveTo>
                    <a:pt x="0" y="0"/>
                  </a:moveTo>
                  <a:lnTo>
                    <a:pt x="47" y="0"/>
                  </a:lnTo>
                  <a:lnTo>
                    <a:pt x="47" y="16"/>
                  </a:lnTo>
                  <a:lnTo>
                    <a:pt x="0" y="16"/>
                  </a:lnTo>
                  <a:lnTo>
                    <a:pt x="0" y="0"/>
                  </a:lnTo>
                  <a:close/>
                  <a:moveTo>
                    <a:pt x="82" y="0"/>
                  </a:moveTo>
                  <a:lnTo>
                    <a:pt x="129" y="0"/>
                  </a:lnTo>
                  <a:lnTo>
                    <a:pt x="129" y="16"/>
                  </a:lnTo>
                  <a:lnTo>
                    <a:pt x="82" y="16"/>
                  </a:lnTo>
                  <a:lnTo>
                    <a:pt x="82" y="0"/>
                  </a:lnTo>
                  <a:close/>
                  <a:moveTo>
                    <a:pt x="165" y="0"/>
                  </a:moveTo>
                  <a:lnTo>
                    <a:pt x="212" y="0"/>
                  </a:lnTo>
                  <a:lnTo>
                    <a:pt x="212" y="16"/>
                  </a:lnTo>
                  <a:lnTo>
                    <a:pt x="165" y="16"/>
                  </a:lnTo>
                  <a:lnTo>
                    <a:pt x="165" y="0"/>
                  </a:lnTo>
                  <a:close/>
                  <a:moveTo>
                    <a:pt x="247" y="0"/>
                  </a:moveTo>
                  <a:lnTo>
                    <a:pt x="294" y="0"/>
                  </a:lnTo>
                  <a:lnTo>
                    <a:pt x="294" y="16"/>
                  </a:lnTo>
                  <a:lnTo>
                    <a:pt x="247" y="16"/>
                  </a:lnTo>
                  <a:lnTo>
                    <a:pt x="247" y="0"/>
                  </a:lnTo>
                  <a:close/>
                  <a:moveTo>
                    <a:pt x="330" y="0"/>
                  </a:moveTo>
                  <a:lnTo>
                    <a:pt x="377" y="0"/>
                  </a:lnTo>
                  <a:lnTo>
                    <a:pt x="377" y="16"/>
                  </a:lnTo>
                  <a:lnTo>
                    <a:pt x="330" y="16"/>
                  </a:lnTo>
                  <a:lnTo>
                    <a:pt x="330" y="0"/>
                  </a:lnTo>
                  <a:close/>
                  <a:moveTo>
                    <a:pt x="412" y="0"/>
                  </a:moveTo>
                  <a:lnTo>
                    <a:pt x="459" y="0"/>
                  </a:lnTo>
                  <a:lnTo>
                    <a:pt x="459" y="16"/>
                  </a:lnTo>
                  <a:lnTo>
                    <a:pt x="412" y="16"/>
                  </a:lnTo>
                  <a:lnTo>
                    <a:pt x="412" y="0"/>
                  </a:lnTo>
                  <a:close/>
                  <a:moveTo>
                    <a:pt x="495" y="0"/>
                  </a:moveTo>
                  <a:lnTo>
                    <a:pt x="542" y="0"/>
                  </a:lnTo>
                  <a:lnTo>
                    <a:pt x="542" y="16"/>
                  </a:lnTo>
                  <a:lnTo>
                    <a:pt x="495" y="16"/>
                  </a:lnTo>
                  <a:lnTo>
                    <a:pt x="495" y="0"/>
                  </a:lnTo>
                  <a:close/>
                  <a:moveTo>
                    <a:pt x="577" y="0"/>
                  </a:moveTo>
                  <a:lnTo>
                    <a:pt x="624" y="0"/>
                  </a:lnTo>
                  <a:lnTo>
                    <a:pt x="624" y="16"/>
                  </a:lnTo>
                  <a:lnTo>
                    <a:pt x="577" y="16"/>
                  </a:lnTo>
                  <a:lnTo>
                    <a:pt x="577" y="0"/>
                  </a:lnTo>
                  <a:close/>
                  <a:moveTo>
                    <a:pt x="660" y="0"/>
                  </a:moveTo>
                  <a:lnTo>
                    <a:pt x="707" y="0"/>
                  </a:lnTo>
                  <a:lnTo>
                    <a:pt x="707" y="16"/>
                  </a:lnTo>
                  <a:lnTo>
                    <a:pt x="660" y="16"/>
                  </a:lnTo>
                  <a:lnTo>
                    <a:pt x="660" y="0"/>
                  </a:lnTo>
                  <a:close/>
                  <a:moveTo>
                    <a:pt x="742" y="0"/>
                  </a:moveTo>
                  <a:lnTo>
                    <a:pt x="789" y="0"/>
                  </a:lnTo>
                  <a:lnTo>
                    <a:pt x="789" y="16"/>
                  </a:lnTo>
                  <a:lnTo>
                    <a:pt x="742" y="16"/>
                  </a:lnTo>
                  <a:lnTo>
                    <a:pt x="742" y="0"/>
                  </a:lnTo>
                  <a:close/>
                  <a:moveTo>
                    <a:pt x="825" y="0"/>
                  </a:moveTo>
                  <a:lnTo>
                    <a:pt x="872" y="0"/>
                  </a:lnTo>
                  <a:lnTo>
                    <a:pt x="872" y="16"/>
                  </a:lnTo>
                  <a:lnTo>
                    <a:pt x="825" y="16"/>
                  </a:lnTo>
                  <a:lnTo>
                    <a:pt x="825" y="0"/>
                  </a:lnTo>
                  <a:close/>
                  <a:moveTo>
                    <a:pt x="907" y="0"/>
                  </a:moveTo>
                  <a:lnTo>
                    <a:pt x="954" y="0"/>
                  </a:lnTo>
                  <a:lnTo>
                    <a:pt x="954" y="16"/>
                  </a:lnTo>
                  <a:lnTo>
                    <a:pt x="907" y="16"/>
                  </a:lnTo>
                  <a:lnTo>
                    <a:pt x="907" y="0"/>
                  </a:lnTo>
                  <a:close/>
                  <a:moveTo>
                    <a:pt x="990" y="0"/>
                  </a:moveTo>
                  <a:lnTo>
                    <a:pt x="1037" y="0"/>
                  </a:lnTo>
                  <a:lnTo>
                    <a:pt x="1037" y="16"/>
                  </a:lnTo>
                  <a:lnTo>
                    <a:pt x="990" y="16"/>
                  </a:lnTo>
                  <a:lnTo>
                    <a:pt x="990" y="0"/>
                  </a:lnTo>
                  <a:close/>
                  <a:moveTo>
                    <a:pt x="1072" y="0"/>
                  </a:moveTo>
                  <a:lnTo>
                    <a:pt x="1119" y="0"/>
                  </a:lnTo>
                  <a:lnTo>
                    <a:pt x="1119" y="16"/>
                  </a:lnTo>
                  <a:lnTo>
                    <a:pt x="1072" y="16"/>
                  </a:lnTo>
                  <a:lnTo>
                    <a:pt x="1072" y="0"/>
                  </a:lnTo>
                  <a:close/>
                  <a:moveTo>
                    <a:pt x="1155" y="0"/>
                  </a:moveTo>
                  <a:lnTo>
                    <a:pt x="1202" y="0"/>
                  </a:lnTo>
                  <a:lnTo>
                    <a:pt x="1202" y="16"/>
                  </a:lnTo>
                  <a:lnTo>
                    <a:pt x="1155" y="16"/>
                  </a:lnTo>
                  <a:lnTo>
                    <a:pt x="1155" y="0"/>
                  </a:lnTo>
                  <a:close/>
                  <a:moveTo>
                    <a:pt x="1237" y="0"/>
                  </a:moveTo>
                  <a:lnTo>
                    <a:pt x="1284" y="0"/>
                  </a:lnTo>
                  <a:lnTo>
                    <a:pt x="1284" y="16"/>
                  </a:lnTo>
                  <a:lnTo>
                    <a:pt x="1237" y="16"/>
                  </a:lnTo>
                  <a:lnTo>
                    <a:pt x="1237" y="0"/>
                  </a:lnTo>
                  <a:close/>
                  <a:moveTo>
                    <a:pt x="1320" y="0"/>
                  </a:moveTo>
                  <a:lnTo>
                    <a:pt x="1367" y="0"/>
                  </a:lnTo>
                  <a:lnTo>
                    <a:pt x="1367" y="16"/>
                  </a:lnTo>
                  <a:lnTo>
                    <a:pt x="1320" y="16"/>
                  </a:lnTo>
                  <a:lnTo>
                    <a:pt x="1320" y="0"/>
                  </a:lnTo>
                  <a:close/>
                  <a:moveTo>
                    <a:pt x="1402" y="0"/>
                  </a:moveTo>
                  <a:lnTo>
                    <a:pt x="1449" y="0"/>
                  </a:lnTo>
                  <a:lnTo>
                    <a:pt x="1449" y="16"/>
                  </a:lnTo>
                  <a:lnTo>
                    <a:pt x="1402" y="16"/>
                  </a:lnTo>
                  <a:lnTo>
                    <a:pt x="1402" y="0"/>
                  </a:lnTo>
                  <a:close/>
                  <a:moveTo>
                    <a:pt x="1485" y="0"/>
                  </a:moveTo>
                  <a:lnTo>
                    <a:pt x="1532" y="0"/>
                  </a:lnTo>
                  <a:lnTo>
                    <a:pt x="1532" y="16"/>
                  </a:lnTo>
                  <a:lnTo>
                    <a:pt x="1485" y="16"/>
                  </a:lnTo>
                  <a:lnTo>
                    <a:pt x="1485" y="0"/>
                  </a:lnTo>
                  <a:close/>
                  <a:moveTo>
                    <a:pt x="1567" y="0"/>
                  </a:moveTo>
                  <a:lnTo>
                    <a:pt x="1614" y="0"/>
                  </a:lnTo>
                  <a:lnTo>
                    <a:pt x="1614" y="16"/>
                  </a:lnTo>
                  <a:lnTo>
                    <a:pt x="1567" y="16"/>
                  </a:lnTo>
                  <a:lnTo>
                    <a:pt x="1567" y="0"/>
                  </a:lnTo>
                  <a:close/>
                  <a:moveTo>
                    <a:pt x="1650" y="0"/>
                  </a:moveTo>
                  <a:lnTo>
                    <a:pt x="1697" y="0"/>
                  </a:lnTo>
                  <a:lnTo>
                    <a:pt x="1697" y="16"/>
                  </a:lnTo>
                  <a:lnTo>
                    <a:pt x="1650" y="16"/>
                  </a:lnTo>
                  <a:lnTo>
                    <a:pt x="1650" y="0"/>
                  </a:lnTo>
                  <a:close/>
                  <a:moveTo>
                    <a:pt x="1732" y="0"/>
                  </a:moveTo>
                  <a:lnTo>
                    <a:pt x="1779" y="0"/>
                  </a:lnTo>
                  <a:lnTo>
                    <a:pt x="1779" y="16"/>
                  </a:lnTo>
                  <a:lnTo>
                    <a:pt x="1732" y="16"/>
                  </a:lnTo>
                  <a:lnTo>
                    <a:pt x="1732" y="0"/>
                  </a:lnTo>
                  <a:close/>
                  <a:moveTo>
                    <a:pt x="1814" y="0"/>
                  </a:moveTo>
                  <a:lnTo>
                    <a:pt x="1862" y="0"/>
                  </a:lnTo>
                  <a:lnTo>
                    <a:pt x="1862" y="16"/>
                  </a:lnTo>
                  <a:lnTo>
                    <a:pt x="1814" y="16"/>
                  </a:lnTo>
                  <a:lnTo>
                    <a:pt x="1814" y="0"/>
                  </a:lnTo>
                  <a:close/>
                  <a:moveTo>
                    <a:pt x="1897" y="0"/>
                  </a:moveTo>
                  <a:lnTo>
                    <a:pt x="1944" y="0"/>
                  </a:lnTo>
                  <a:lnTo>
                    <a:pt x="1944" y="16"/>
                  </a:lnTo>
                  <a:lnTo>
                    <a:pt x="1897" y="16"/>
                  </a:lnTo>
                  <a:lnTo>
                    <a:pt x="1897" y="0"/>
                  </a:lnTo>
                  <a:close/>
                  <a:moveTo>
                    <a:pt x="1980" y="0"/>
                  </a:moveTo>
                  <a:lnTo>
                    <a:pt x="2027" y="0"/>
                  </a:lnTo>
                  <a:lnTo>
                    <a:pt x="2027" y="16"/>
                  </a:lnTo>
                  <a:lnTo>
                    <a:pt x="1980" y="16"/>
                  </a:lnTo>
                  <a:lnTo>
                    <a:pt x="1980" y="0"/>
                  </a:lnTo>
                  <a:close/>
                  <a:moveTo>
                    <a:pt x="2062" y="0"/>
                  </a:moveTo>
                  <a:lnTo>
                    <a:pt x="2109" y="0"/>
                  </a:lnTo>
                  <a:lnTo>
                    <a:pt x="2109" y="16"/>
                  </a:lnTo>
                  <a:lnTo>
                    <a:pt x="2062" y="16"/>
                  </a:lnTo>
                  <a:lnTo>
                    <a:pt x="2062" y="0"/>
                  </a:lnTo>
                  <a:close/>
                  <a:moveTo>
                    <a:pt x="2144" y="0"/>
                  </a:moveTo>
                  <a:lnTo>
                    <a:pt x="2192" y="0"/>
                  </a:lnTo>
                  <a:lnTo>
                    <a:pt x="2192" y="16"/>
                  </a:lnTo>
                  <a:lnTo>
                    <a:pt x="2144" y="16"/>
                  </a:lnTo>
                  <a:lnTo>
                    <a:pt x="2144" y="0"/>
                  </a:lnTo>
                  <a:close/>
                  <a:moveTo>
                    <a:pt x="2227" y="0"/>
                  </a:moveTo>
                  <a:lnTo>
                    <a:pt x="2274" y="0"/>
                  </a:lnTo>
                  <a:lnTo>
                    <a:pt x="2274" y="16"/>
                  </a:lnTo>
                  <a:lnTo>
                    <a:pt x="2227" y="16"/>
                  </a:lnTo>
                  <a:lnTo>
                    <a:pt x="2227" y="0"/>
                  </a:lnTo>
                  <a:close/>
                  <a:moveTo>
                    <a:pt x="2309" y="0"/>
                  </a:moveTo>
                  <a:lnTo>
                    <a:pt x="2357" y="0"/>
                  </a:lnTo>
                  <a:lnTo>
                    <a:pt x="2357" y="16"/>
                  </a:lnTo>
                  <a:lnTo>
                    <a:pt x="2309" y="16"/>
                  </a:lnTo>
                  <a:lnTo>
                    <a:pt x="2309" y="0"/>
                  </a:lnTo>
                  <a:close/>
                  <a:moveTo>
                    <a:pt x="2392" y="0"/>
                  </a:moveTo>
                  <a:lnTo>
                    <a:pt x="2439" y="0"/>
                  </a:lnTo>
                  <a:lnTo>
                    <a:pt x="2439" y="16"/>
                  </a:lnTo>
                  <a:lnTo>
                    <a:pt x="2392" y="16"/>
                  </a:lnTo>
                  <a:lnTo>
                    <a:pt x="2392" y="0"/>
                  </a:lnTo>
                  <a:close/>
                  <a:moveTo>
                    <a:pt x="2474" y="0"/>
                  </a:moveTo>
                  <a:lnTo>
                    <a:pt x="2521" y="0"/>
                  </a:lnTo>
                  <a:lnTo>
                    <a:pt x="2521" y="16"/>
                  </a:lnTo>
                  <a:lnTo>
                    <a:pt x="2474" y="16"/>
                  </a:lnTo>
                  <a:lnTo>
                    <a:pt x="2474" y="0"/>
                  </a:lnTo>
                  <a:close/>
                  <a:moveTo>
                    <a:pt x="2557" y="0"/>
                  </a:moveTo>
                  <a:lnTo>
                    <a:pt x="2604" y="0"/>
                  </a:lnTo>
                  <a:lnTo>
                    <a:pt x="2604" y="16"/>
                  </a:lnTo>
                  <a:lnTo>
                    <a:pt x="2557" y="16"/>
                  </a:lnTo>
                  <a:lnTo>
                    <a:pt x="2557" y="0"/>
                  </a:lnTo>
                  <a:close/>
                  <a:moveTo>
                    <a:pt x="2639" y="0"/>
                  </a:moveTo>
                  <a:lnTo>
                    <a:pt x="2687" y="0"/>
                  </a:lnTo>
                  <a:lnTo>
                    <a:pt x="2687" y="16"/>
                  </a:lnTo>
                  <a:lnTo>
                    <a:pt x="2639" y="16"/>
                  </a:lnTo>
                  <a:lnTo>
                    <a:pt x="2639" y="0"/>
                  </a:lnTo>
                  <a:close/>
                  <a:moveTo>
                    <a:pt x="2722" y="0"/>
                  </a:moveTo>
                  <a:lnTo>
                    <a:pt x="2769" y="0"/>
                  </a:lnTo>
                  <a:lnTo>
                    <a:pt x="2769" y="16"/>
                  </a:lnTo>
                  <a:lnTo>
                    <a:pt x="2722" y="16"/>
                  </a:lnTo>
                  <a:lnTo>
                    <a:pt x="2722" y="0"/>
                  </a:lnTo>
                  <a:close/>
                  <a:moveTo>
                    <a:pt x="2804" y="0"/>
                  </a:moveTo>
                  <a:lnTo>
                    <a:pt x="2851" y="0"/>
                  </a:lnTo>
                  <a:lnTo>
                    <a:pt x="2851" y="16"/>
                  </a:lnTo>
                  <a:lnTo>
                    <a:pt x="2804" y="16"/>
                  </a:lnTo>
                  <a:lnTo>
                    <a:pt x="2804" y="0"/>
                  </a:lnTo>
                  <a:close/>
                  <a:moveTo>
                    <a:pt x="2887" y="0"/>
                  </a:moveTo>
                  <a:lnTo>
                    <a:pt x="2934" y="0"/>
                  </a:lnTo>
                  <a:lnTo>
                    <a:pt x="2934" y="16"/>
                  </a:lnTo>
                  <a:lnTo>
                    <a:pt x="2887" y="16"/>
                  </a:lnTo>
                  <a:lnTo>
                    <a:pt x="2887" y="0"/>
                  </a:lnTo>
                  <a:close/>
                  <a:moveTo>
                    <a:pt x="2969" y="0"/>
                  </a:moveTo>
                  <a:lnTo>
                    <a:pt x="3016" y="0"/>
                  </a:lnTo>
                  <a:lnTo>
                    <a:pt x="3016" y="16"/>
                  </a:lnTo>
                  <a:lnTo>
                    <a:pt x="2969" y="16"/>
                  </a:lnTo>
                  <a:lnTo>
                    <a:pt x="2969" y="0"/>
                  </a:lnTo>
                  <a:close/>
                  <a:moveTo>
                    <a:pt x="3052" y="0"/>
                  </a:moveTo>
                  <a:lnTo>
                    <a:pt x="3099" y="0"/>
                  </a:lnTo>
                  <a:lnTo>
                    <a:pt x="3099" y="16"/>
                  </a:lnTo>
                  <a:lnTo>
                    <a:pt x="3052" y="16"/>
                  </a:lnTo>
                  <a:lnTo>
                    <a:pt x="3052" y="0"/>
                  </a:lnTo>
                  <a:close/>
                  <a:moveTo>
                    <a:pt x="3134" y="0"/>
                  </a:moveTo>
                  <a:lnTo>
                    <a:pt x="3181" y="0"/>
                  </a:lnTo>
                  <a:lnTo>
                    <a:pt x="3181" y="16"/>
                  </a:lnTo>
                  <a:lnTo>
                    <a:pt x="3134" y="16"/>
                  </a:lnTo>
                  <a:lnTo>
                    <a:pt x="3134" y="0"/>
                  </a:lnTo>
                  <a:close/>
                  <a:moveTo>
                    <a:pt x="3217" y="0"/>
                  </a:moveTo>
                  <a:lnTo>
                    <a:pt x="3264" y="0"/>
                  </a:lnTo>
                  <a:lnTo>
                    <a:pt x="3264" y="16"/>
                  </a:lnTo>
                  <a:lnTo>
                    <a:pt x="3217" y="16"/>
                  </a:lnTo>
                  <a:lnTo>
                    <a:pt x="3217" y="0"/>
                  </a:lnTo>
                  <a:close/>
                  <a:moveTo>
                    <a:pt x="3299" y="0"/>
                  </a:moveTo>
                  <a:lnTo>
                    <a:pt x="3346" y="0"/>
                  </a:lnTo>
                  <a:lnTo>
                    <a:pt x="3346" y="16"/>
                  </a:lnTo>
                  <a:lnTo>
                    <a:pt x="3299" y="16"/>
                  </a:lnTo>
                  <a:lnTo>
                    <a:pt x="3299" y="0"/>
                  </a:lnTo>
                  <a:close/>
                </a:path>
              </a:pathLst>
            </a:custGeom>
            <a:solidFill>
              <a:srgbClr val="27AAE1"/>
            </a:solidFill>
            <a:ln w="1588" cap="flat">
              <a:solidFill>
                <a:srgbClr val="27AAE1"/>
              </a:solidFill>
              <a:prstDash val="solid"/>
              <a:bevel/>
              <a:headEnd/>
              <a:tailEnd/>
            </a:ln>
          </p:spPr>
          <p:txBody>
            <a:bodyPr vert="horz" wrap="square" lIns="68580" tIns="34290" rIns="68580" bIns="34290" numCol="1" anchor="t" anchorCtr="0" compatLnSpc="1">
              <a:prstTxWarp prst="textNoShape">
                <a:avLst/>
              </a:prstTxWarp>
            </a:bodyPr>
            <a:lstStyle/>
            <a:p>
              <a:endParaRPr lang="en-US"/>
            </a:p>
          </p:txBody>
        </p:sp>
        <p:sp>
          <p:nvSpPr>
            <p:cNvPr id="1034" name="Line 51"/>
            <p:cNvSpPr>
              <a:spLocks noChangeShapeType="1"/>
            </p:cNvSpPr>
            <p:nvPr/>
          </p:nvSpPr>
          <p:spPr bwMode="auto">
            <a:xfrm>
              <a:off x="7658997" y="3340803"/>
              <a:ext cx="21431" cy="0"/>
            </a:xfrm>
            <a:prstGeom prst="line">
              <a:avLst/>
            </a:prstGeom>
            <a:noFill/>
            <a:ln w="19050" cap="flat">
              <a:solidFill>
                <a:srgbClr val="27AAE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a:p>
          </p:txBody>
        </p:sp>
        <p:sp>
          <p:nvSpPr>
            <p:cNvPr id="1036" name="Freeform 55"/>
            <p:cNvSpPr>
              <a:spLocks/>
            </p:cNvSpPr>
            <p:nvPr/>
          </p:nvSpPr>
          <p:spPr bwMode="auto">
            <a:xfrm>
              <a:off x="2475016" y="2593090"/>
              <a:ext cx="944165" cy="652662"/>
            </a:xfrm>
            <a:custGeom>
              <a:avLst/>
              <a:gdLst>
                <a:gd name="T0" fmla="*/ 639 w 686"/>
                <a:gd name="T1" fmla="*/ 0 h 503"/>
                <a:gd name="T2" fmla="*/ 73 w 686"/>
                <a:gd name="T3" fmla="*/ 0 h 503"/>
                <a:gd name="T4" fmla="*/ 73 w 686"/>
                <a:gd name="T5" fmla="*/ 1 h 503"/>
                <a:gd name="T6" fmla="*/ 56 w 686"/>
                <a:gd name="T7" fmla="*/ 7 h 503"/>
                <a:gd name="T8" fmla="*/ 40 w 686"/>
                <a:gd name="T9" fmla="*/ 21 h 503"/>
                <a:gd name="T10" fmla="*/ 27 w 686"/>
                <a:gd name="T11" fmla="*/ 41 h 503"/>
                <a:gd name="T12" fmla="*/ 16 w 686"/>
                <a:gd name="T13" fmla="*/ 68 h 503"/>
                <a:gd name="T14" fmla="*/ 7 w 686"/>
                <a:gd name="T15" fmla="*/ 98 h 503"/>
                <a:gd name="T16" fmla="*/ 2 w 686"/>
                <a:gd name="T17" fmla="*/ 133 h 503"/>
                <a:gd name="T18" fmla="*/ 0 w 686"/>
                <a:gd name="T19" fmla="*/ 171 h 503"/>
                <a:gd name="T20" fmla="*/ 2 w 686"/>
                <a:gd name="T21" fmla="*/ 208 h 503"/>
                <a:gd name="T22" fmla="*/ 7 w 686"/>
                <a:gd name="T23" fmla="*/ 243 h 503"/>
                <a:gd name="T24" fmla="*/ 16 w 686"/>
                <a:gd name="T25" fmla="*/ 273 h 503"/>
                <a:gd name="T26" fmla="*/ 27 w 686"/>
                <a:gd name="T27" fmla="*/ 299 h 503"/>
                <a:gd name="T28" fmla="*/ 40 w 686"/>
                <a:gd name="T29" fmla="*/ 320 h 503"/>
                <a:gd name="T30" fmla="*/ 56 w 686"/>
                <a:gd name="T31" fmla="*/ 334 h 503"/>
                <a:gd name="T32" fmla="*/ 73 w 686"/>
                <a:gd name="T33" fmla="*/ 340 h 503"/>
                <a:gd name="T34" fmla="*/ 73 w 686"/>
                <a:gd name="T35" fmla="*/ 341 h 503"/>
                <a:gd name="T36" fmla="*/ 475 w 686"/>
                <a:gd name="T37" fmla="*/ 341 h 503"/>
                <a:gd name="T38" fmla="*/ 501 w 686"/>
                <a:gd name="T39" fmla="*/ 366 h 503"/>
                <a:gd name="T40" fmla="*/ 494 w 686"/>
                <a:gd name="T41" fmla="*/ 422 h 503"/>
                <a:gd name="T42" fmla="*/ 475 w 686"/>
                <a:gd name="T43" fmla="*/ 478 h 503"/>
                <a:gd name="T44" fmla="*/ 464 w 686"/>
                <a:gd name="T45" fmla="*/ 503 h 503"/>
                <a:gd name="T46" fmla="*/ 546 w 686"/>
                <a:gd name="T47" fmla="*/ 341 h 503"/>
                <a:gd name="T48" fmla="*/ 676 w 686"/>
                <a:gd name="T49" fmla="*/ 91 h 503"/>
                <a:gd name="T50" fmla="*/ 678 w 686"/>
                <a:gd name="T51" fmla="*/ 84 h 503"/>
                <a:gd name="T52" fmla="*/ 683 w 686"/>
                <a:gd name="T53" fmla="*/ 68 h 503"/>
                <a:gd name="T54" fmla="*/ 686 w 686"/>
                <a:gd name="T55" fmla="*/ 46 h 503"/>
                <a:gd name="T56" fmla="*/ 682 w 686"/>
                <a:gd name="T57" fmla="*/ 24 h 503"/>
                <a:gd name="T58" fmla="*/ 669 w 686"/>
                <a:gd name="T59" fmla="*/ 8 h 503"/>
                <a:gd name="T60" fmla="*/ 642 w 686"/>
                <a:gd name="T61" fmla="*/ 0 h 503"/>
                <a:gd name="T62" fmla="*/ 640 w 686"/>
                <a:gd name="T63" fmla="*/ 0 h 503"/>
                <a:gd name="T64" fmla="*/ 639 w 686"/>
                <a:gd name="T65"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6" h="503">
                  <a:moveTo>
                    <a:pt x="639" y="0"/>
                  </a:moveTo>
                  <a:lnTo>
                    <a:pt x="73" y="0"/>
                  </a:lnTo>
                  <a:lnTo>
                    <a:pt x="73" y="1"/>
                  </a:lnTo>
                  <a:lnTo>
                    <a:pt x="56" y="7"/>
                  </a:lnTo>
                  <a:lnTo>
                    <a:pt x="40" y="21"/>
                  </a:lnTo>
                  <a:lnTo>
                    <a:pt x="27" y="41"/>
                  </a:lnTo>
                  <a:lnTo>
                    <a:pt x="16" y="68"/>
                  </a:lnTo>
                  <a:lnTo>
                    <a:pt x="7" y="98"/>
                  </a:lnTo>
                  <a:lnTo>
                    <a:pt x="2" y="133"/>
                  </a:lnTo>
                  <a:lnTo>
                    <a:pt x="0" y="171"/>
                  </a:lnTo>
                  <a:lnTo>
                    <a:pt x="2" y="208"/>
                  </a:lnTo>
                  <a:lnTo>
                    <a:pt x="7" y="243"/>
                  </a:lnTo>
                  <a:lnTo>
                    <a:pt x="16" y="273"/>
                  </a:lnTo>
                  <a:lnTo>
                    <a:pt x="27" y="299"/>
                  </a:lnTo>
                  <a:lnTo>
                    <a:pt x="40" y="320"/>
                  </a:lnTo>
                  <a:lnTo>
                    <a:pt x="56" y="334"/>
                  </a:lnTo>
                  <a:lnTo>
                    <a:pt x="73" y="340"/>
                  </a:lnTo>
                  <a:lnTo>
                    <a:pt x="73" y="341"/>
                  </a:lnTo>
                  <a:lnTo>
                    <a:pt x="475" y="341"/>
                  </a:lnTo>
                  <a:lnTo>
                    <a:pt x="501" y="366"/>
                  </a:lnTo>
                  <a:lnTo>
                    <a:pt x="494" y="422"/>
                  </a:lnTo>
                  <a:lnTo>
                    <a:pt x="475" y="478"/>
                  </a:lnTo>
                  <a:lnTo>
                    <a:pt x="464" y="503"/>
                  </a:lnTo>
                  <a:lnTo>
                    <a:pt x="546" y="341"/>
                  </a:lnTo>
                  <a:lnTo>
                    <a:pt x="676" y="91"/>
                  </a:lnTo>
                  <a:lnTo>
                    <a:pt x="678" y="84"/>
                  </a:lnTo>
                  <a:lnTo>
                    <a:pt x="683" y="68"/>
                  </a:lnTo>
                  <a:lnTo>
                    <a:pt x="686" y="46"/>
                  </a:lnTo>
                  <a:lnTo>
                    <a:pt x="682" y="24"/>
                  </a:lnTo>
                  <a:lnTo>
                    <a:pt x="669" y="8"/>
                  </a:lnTo>
                  <a:lnTo>
                    <a:pt x="642" y="0"/>
                  </a:lnTo>
                  <a:lnTo>
                    <a:pt x="640" y="0"/>
                  </a:lnTo>
                  <a:lnTo>
                    <a:pt x="639" y="0"/>
                  </a:lnTo>
                  <a:close/>
                </a:path>
              </a:pathLst>
            </a:custGeom>
            <a:solidFill>
              <a:srgbClr val="C6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1044" name="Freeform 59"/>
            <p:cNvSpPr>
              <a:spLocks/>
            </p:cNvSpPr>
            <p:nvPr/>
          </p:nvSpPr>
          <p:spPr bwMode="auto">
            <a:xfrm>
              <a:off x="2404979" y="2647455"/>
              <a:ext cx="195326" cy="244482"/>
            </a:xfrm>
            <a:custGeom>
              <a:avLst/>
              <a:gdLst>
                <a:gd name="T0" fmla="*/ 80 w 161"/>
                <a:gd name="T1" fmla="*/ 0 h 211"/>
                <a:gd name="T2" fmla="*/ 59 w 161"/>
                <a:gd name="T3" fmla="*/ 3 h 211"/>
                <a:gd name="T4" fmla="*/ 39 w 161"/>
                <a:gd name="T5" fmla="*/ 14 h 211"/>
                <a:gd name="T6" fmla="*/ 23 w 161"/>
                <a:gd name="T7" fmla="*/ 30 h 211"/>
                <a:gd name="T8" fmla="*/ 10 w 161"/>
                <a:gd name="T9" fmla="*/ 52 h 211"/>
                <a:gd name="T10" fmla="*/ 2 w 161"/>
                <a:gd name="T11" fmla="*/ 77 h 211"/>
                <a:gd name="T12" fmla="*/ 0 w 161"/>
                <a:gd name="T13" fmla="*/ 105 h 211"/>
                <a:gd name="T14" fmla="*/ 2 w 161"/>
                <a:gd name="T15" fmla="*/ 133 h 211"/>
                <a:gd name="T16" fmla="*/ 10 w 161"/>
                <a:gd name="T17" fmla="*/ 158 h 211"/>
                <a:gd name="T18" fmla="*/ 23 w 161"/>
                <a:gd name="T19" fmla="*/ 180 h 211"/>
                <a:gd name="T20" fmla="*/ 39 w 161"/>
                <a:gd name="T21" fmla="*/ 196 h 211"/>
                <a:gd name="T22" fmla="*/ 59 w 161"/>
                <a:gd name="T23" fmla="*/ 207 h 211"/>
                <a:gd name="T24" fmla="*/ 80 w 161"/>
                <a:gd name="T25" fmla="*/ 211 h 211"/>
                <a:gd name="T26" fmla="*/ 102 w 161"/>
                <a:gd name="T27" fmla="*/ 207 h 211"/>
                <a:gd name="T28" fmla="*/ 121 w 161"/>
                <a:gd name="T29" fmla="*/ 196 h 211"/>
                <a:gd name="T30" fmla="*/ 137 w 161"/>
                <a:gd name="T31" fmla="*/ 180 h 211"/>
                <a:gd name="T32" fmla="*/ 150 w 161"/>
                <a:gd name="T33" fmla="*/ 158 h 211"/>
                <a:gd name="T34" fmla="*/ 158 w 161"/>
                <a:gd name="T35" fmla="*/ 133 h 211"/>
                <a:gd name="T36" fmla="*/ 161 w 161"/>
                <a:gd name="T37" fmla="*/ 105 h 211"/>
                <a:gd name="T38" fmla="*/ 158 w 161"/>
                <a:gd name="T39" fmla="*/ 77 h 211"/>
                <a:gd name="T40" fmla="*/ 150 w 161"/>
                <a:gd name="T41" fmla="*/ 52 h 211"/>
                <a:gd name="T42" fmla="*/ 137 w 161"/>
                <a:gd name="T43" fmla="*/ 30 h 211"/>
                <a:gd name="T44" fmla="*/ 121 w 161"/>
                <a:gd name="T45" fmla="*/ 14 h 211"/>
                <a:gd name="T46" fmla="*/ 102 w 161"/>
                <a:gd name="T47" fmla="*/ 3 h 211"/>
                <a:gd name="T48" fmla="*/ 80 w 161"/>
                <a:gd name="T4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211">
                  <a:moveTo>
                    <a:pt x="80" y="0"/>
                  </a:moveTo>
                  <a:lnTo>
                    <a:pt x="59" y="3"/>
                  </a:lnTo>
                  <a:lnTo>
                    <a:pt x="39" y="14"/>
                  </a:lnTo>
                  <a:lnTo>
                    <a:pt x="23" y="30"/>
                  </a:lnTo>
                  <a:lnTo>
                    <a:pt x="10" y="52"/>
                  </a:lnTo>
                  <a:lnTo>
                    <a:pt x="2" y="77"/>
                  </a:lnTo>
                  <a:lnTo>
                    <a:pt x="0" y="105"/>
                  </a:lnTo>
                  <a:lnTo>
                    <a:pt x="2" y="133"/>
                  </a:lnTo>
                  <a:lnTo>
                    <a:pt x="10" y="158"/>
                  </a:lnTo>
                  <a:lnTo>
                    <a:pt x="23" y="180"/>
                  </a:lnTo>
                  <a:lnTo>
                    <a:pt x="39" y="196"/>
                  </a:lnTo>
                  <a:lnTo>
                    <a:pt x="59" y="207"/>
                  </a:lnTo>
                  <a:lnTo>
                    <a:pt x="80" y="211"/>
                  </a:lnTo>
                  <a:lnTo>
                    <a:pt x="102" y="207"/>
                  </a:lnTo>
                  <a:lnTo>
                    <a:pt x="121" y="196"/>
                  </a:lnTo>
                  <a:lnTo>
                    <a:pt x="137" y="180"/>
                  </a:lnTo>
                  <a:lnTo>
                    <a:pt x="150" y="158"/>
                  </a:lnTo>
                  <a:lnTo>
                    <a:pt x="158" y="133"/>
                  </a:lnTo>
                  <a:lnTo>
                    <a:pt x="161" y="105"/>
                  </a:lnTo>
                  <a:lnTo>
                    <a:pt x="158" y="77"/>
                  </a:lnTo>
                  <a:lnTo>
                    <a:pt x="150" y="52"/>
                  </a:lnTo>
                  <a:lnTo>
                    <a:pt x="137" y="30"/>
                  </a:lnTo>
                  <a:lnTo>
                    <a:pt x="121" y="14"/>
                  </a:lnTo>
                  <a:lnTo>
                    <a:pt x="102" y="3"/>
                  </a:lnTo>
                  <a:lnTo>
                    <a:pt x="80" y="0"/>
                  </a:lnTo>
                  <a:close/>
                </a:path>
              </a:pathLst>
            </a:custGeom>
            <a:solidFill>
              <a:srgbClr val="00A6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lgn="ctr"/>
              <a:endParaRPr lang="en-US" dirty="0"/>
            </a:p>
          </p:txBody>
        </p:sp>
        <p:sp>
          <p:nvSpPr>
            <p:cNvPr id="1048" name="Freeform 62"/>
            <p:cNvSpPr>
              <a:spLocks/>
            </p:cNvSpPr>
            <p:nvPr/>
          </p:nvSpPr>
          <p:spPr bwMode="auto">
            <a:xfrm>
              <a:off x="6347152" y="2593090"/>
              <a:ext cx="915144" cy="597694"/>
            </a:xfrm>
            <a:custGeom>
              <a:avLst/>
              <a:gdLst>
                <a:gd name="T0" fmla="*/ 639 w 685"/>
                <a:gd name="T1" fmla="*/ 0 h 502"/>
                <a:gd name="T2" fmla="*/ 72 w 685"/>
                <a:gd name="T3" fmla="*/ 0 h 502"/>
                <a:gd name="T4" fmla="*/ 72 w 685"/>
                <a:gd name="T5" fmla="*/ 0 h 502"/>
                <a:gd name="T6" fmla="*/ 55 w 685"/>
                <a:gd name="T7" fmla="*/ 7 h 502"/>
                <a:gd name="T8" fmla="*/ 40 w 685"/>
                <a:gd name="T9" fmla="*/ 21 h 502"/>
                <a:gd name="T10" fmla="*/ 27 w 685"/>
                <a:gd name="T11" fmla="*/ 41 h 502"/>
                <a:gd name="T12" fmla="*/ 16 w 685"/>
                <a:gd name="T13" fmla="*/ 67 h 502"/>
                <a:gd name="T14" fmla="*/ 7 w 685"/>
                <a:gd name="T15" fmla="*/ 98 h 502"/>
                <a:gd name="T16" fmla="*/ 2 w 685"/>
                <a:gd name="T17" fmla="*/ 133 h 502"/>
                <a:gd name="T18" fmla="*/ 0 w 685"/>
                <a:gd name="T19" fmla="*/ 170 h 502"/>
                <a:gd name="T20" fmla="*/ 2 w 685"/>
                <a:gd name="T21" fmla="*/ 208 h 502"/>
                <a:gd name="T22" fmla="*/ 7 w 685"/>
                <a:gd name="T23" fmla="*/ 242 h 502"/>
                <a:gd name="T24" fmla="*/ 16 w 685"/>
                <a:gd name="T25" fmla="*/ 273 h 502"/>
                <a:gd name="T26" fmla="*/ 27 w 685"/>
                <a:gd name="T27" fmla="*/ 299 h 502"/>
                <a:gd name="T28" fmla="*/ 40 w 685"/>
                <a:gd name="T29" fmla="*/ 319 h 502"/>
                <a:gd name="T30" fmla="*/ 55 w 685"/>
                <a:gd name="T31" fmla="*/ 333 h 502"/>
                <a:gd name="T32" fmla="*/ 72 w 685"/>
                <a:gd name="T33" fmla="*/ 339 h 502"/>
                <a:gd name="T34" fmla="*/ 72 w 685"/>
                <a:gd name="T35" fmla="*/ 340 h 502"/>
                <a:gd name="T36" fmla="*/ 475 w 685"/>
                <a:gd name="T37" fmla="*/ 340 h 502"/>
                <a:gd name="T38" fmla="*/ 501 w 685"/>
                <a:gd name="T39" fmla="*/ 365 h 502"/>
                <a:gd name="T40" fmla="*/ 494 w 685"/>
                <a:gd name="T41" fmla="*/ 422 h 502"/>
                <a:gd name="T42" fmla="*/ 475 w 685"/>
                <a:gd name="T43" fmla="*/ 477 h 502"/>
                <a:gd name="T44" fmla="*/ 464 w 685"/>
                <a:gd name="T45" fmla="*/ 502 h 502"/>
                <a:gd name="T46" fmla="*/ 546 w 685"/>
                <a:gd name="T47" fmla="*/ 340 h 502"/>
                <a:gd name="T48" fmla="*/ 676 w 685"/>
                <a:gd name="T49" fmla="*/ 90 h 502"/>
                <a:gd name="T50" fmla="*/ 678 w 685"/>
                <a:gd name="T51" fmla="*/ 83 h 502"/>
                <a:gd name="T52" fmla="*/ 683 w 685"/>
                <a:gd name="T53" fmla="*/ 67 h 502"/>
                <a:gd name="T54" fmla="*/ 685 w 685"/>
                <a:gd name="T55" fmla="*/ 45 h 502"/>
                <a:gd name="T56" fmla="*/ 682 w 685"/>
                <a:gd name="T57" fmla="*/ 24 h 502"/>
                <a:gd name="T58" fmla="*/ 669 w 685"/>
                <a:gd name="T59" fmla="*/ 7 h 502"/>
                <a:gd name="T60" fmla="*/ 641 w 685"/>
                <a:gd name="T61" fmla="*/ 0 h 502"/>
                <a:gd name="T62" fmla="*/ 640 w 685"/>
                <a:gd name="T63" fmla="*/ 0 h 502"/>
                <a:gd name="T64" fmla="*/ 639 w 685"/>
                <a:gd name="T65"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5" h="502">
                  <a:moveTo>
                    <a:pt x="639" y="0"/>
                  </a:moveTo>
                  <a:lnTo>
                    <a:pt x="72" y="0"/>
                  </a:lnTo>
                  <a:lnTo>
                    <a:pt x="72" y="0"/>
                  </a:lnTo>
                  <a:lnTo>
                    <a:pt x="55" y="7"/>
                  </a:lnTo>
                  <a:lnTo>
                    <a:pt x="40" y="21"/>
                  </a:lnTo>
                  <a:lnTo>
                    <a:pt x="27" y="41"/>
                  </a:lnTo>
                  <a:lnTo>
                    <a:pt x="16" y="67"/>
                  </a:lnTo>
                  <a:lnTo>
                    <a:pt x="7" y="98"/>
                  </a:lnTo>
                  <a:lnTo>
                    <a:pt x="2" y="133"/>
                  </a:lnTo>
                  <a:lnTo>
                    <a:pt x="0" y="170"/>
                  </a:lnTo>
                  <a:lnTo>
                    <a:pt x="2" y="208"/>
                  </a:lnTo>
                  <a:lnTo>
                    <a:pt x="7" y="242"/>
                  </a:lnTo>
                  <a:lnTo>
                    <a:pt x="16" y="273"/>
                  </a:lnTo>
                  <a:lnTo>
                    <a:pt x="27" y="299"/>
                  </a:lnTo>
                  <a:lnTo>
                    <a:pt x="40" y="319"/>
                  </a:lnTo>
                  <a:lnTo>
                    <a:pt x="55" y="333"/>
                  </a:lnTo>
                  <a:lnTo>
                    <a:pt x="72" y="339"/>
                  </a:lnTo>
                  <a:lnTo>
                    <a:pt x="72" y="340"/>
                  </a:lnTo>
                  <a:lnTo>
                    <a:pt x="475" y="340"/>
                  </a:lnTo>
                  <a:lnTo>
                    <a:pt x="501" y="365"/>
                  </a:lnTo>
                  <a:lnTo>
                    <a:pt x="494" y="422"/>
                  </a:lnTo>
                  <a:lnTo>
                    <a:pt x="475" y="477"/>
                  </a:lnTo>
                  <a:lnTo>
                    <a:pt x="464" y="502"/>
                  </a:lnTo>
                  <a:lnTo>
                    <a:pt x="546" y="340"/>
                  </a:lnTo>
                  <a:lnTo>
                    <a:pt x="676" y="90"/>
                  </a:lnTo>
                  <a:lnTo>
                    <a:pt x="678" y="83"/>
                  </a:lnTo>
                  <a:lnTo>
                    <a:pt x="683" y="67"/>
                  </a:lnTo>
                  <a:lnTo>
                    <a:pt x="685" y="45"/>
                  </a:lnTo>
                  <a:lnTo>
                    <a:pt x="682" y="24"/>
                  </a:lnTo>
                  <a:lnTo>
                    <a:pt x="669" y="7"/>
                  </a:lnTo>
                  <a:lnTo>
                    <a:pt x="641" y="0"/>
                  </a:lnTo>
                  <a:lnTo>
                    <a:pt x="640" y="0"/>
                  </a:lnTo>
                  <a:lnTo>
                    <a:pt x="639" y="0"/>
                  </a:lnTo>
                  <a:close/>
                </a:path>
              </a:pathLst>
            </a:custGeom>
            <a:solidFill>
              <a:srgbClr val="C6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1049" name="Freeform 63"/>
            <p:cNvSpPr>
              <a:spLocks/>
            </p:cNvSpPr>
            <p:nvPr/>
          </p:nvSpPr>
          <p:spPr bwMode="auto">
            <a:xfrm>
              <a:off x="6426253" y="2646951"/>
              <a:ext cx="192881" cy="251222"/>
            </a:xfrm>
            <a:custGeom>
              <a:avLst/>
              <a:gdLst>
                <a:gd name="T0" fmla="*/ 81 w 162"/>
                <a:gd name="T1" fmla="*/ 0 h 211"/>
                <a:gd name="T2" fmla="*/ 59 w 162"/>
                <a:gd name="T3" fmla="*/ 4 h 211"/>
                <a:gd name="T4" fmla="*/ 40 w 162"/>
                <a:gd name="T5" fmla="*/ 14 h 211"/>
                <a:gd name="T6" fmla="*/ 24 w 162"/>
                <a:gd name="T7" fmla="*/ 31 h 211"/>
                <a:gd name="T8" fmla="*/ 11 w 162"/>
                <a:gd name="T9" fmla="*/ 52 h 211"/>
                <a:gd name="T10" fmla="*/ 3 w 162"/>
                <a:gd name="T11" fmla="*/ 78 h 211"/>
                <a:gd name="T12" fmla="*/ 0 w 162"/>
                <a:gd name="T13" fmla="*/ 105 h 211"/>
                <a:gd name="T14" fmla="*/ 3 w 162"/>
                <a:gd name="T15" fmla="*/ 133 h 211"/>
                <a:gd name="T16" fmla="*/ 11 w 162"/>
                <a:gd name="T17" fmla="*/ 159 h 211"/>
                <a:gd name="T18" fmla="*/ 24 w 162"/>
                <a:gd name="T19" fmla="*/ 180 h 211"/>
                <a:gd name="T20" fmla="*/ 40 w 162"/>
                <a:gd name="T21" fmla="*/ 196 h 211"/>
                <a:gd name="T22" fmla="*/ 59 w 162"/>
                <a:gd name="T23" fmla="*/ 207 h 211"/>
                <a:gd name="T24" fmla="*/ 81 w 162"/>
                <a:gd name="T25" fmla="*/ 211 h 211"/>
                <a:gd name="T26" fmla="*/ 103 w 162"/>
                <a:gd name="T27" fmla="*/ 207 h 211"/>
                <a:gd name="T28" fmla="*/ 122 w 162"/>
                <a:gd name="T29" fmla="*/ 196 h 211"/>
                <a:gd name="T30" fmla="*/ 138 w 162"/>
                <a:gd name="T31" fmla="*/ 180 h 211"/>
                <a:gd name="T32" fmla="*/ 151 w 162"/>
                <a:gd name="T33" fmla="*/ 159 h 211"/>
                <a:gd name="T34" fmla="*/ 159 w 162"/>
                <a:gd name="T35" fmla="*/ 133 h 211"/>
                <a:gd name="T36" fmla="*/ 162 w 162"/>
                <a:gd name="T37" fmla="*/ 105 h 211"/>
                <a:gd name="T38" fmla="*/ 159 w 162"/>
                <a:gd name="T39" fmla="*/ 78 h 211"/>
                <a:gd name="T40" fmla="*/ 151 w 162"/>
                <a:gd name="T41" fmla="*/ 52 h 211"/>
                <a:gd name="T42" fmla="*/ 138 w 162"/>
                <a:gd name="T43" fmla="*/ 31 h 211"/>
                <a:gd name="T44" fmla="*/ 122 w 162"/>
                <a:gd name="T45" fmla="*/ 14 h 211"/>
                <a:gd name="T46" fmla="*/ 103 w 162"/>
                <a:gd name="T47" fmla="*/ 4 h 211"/>
                <a:gd name="T48" fmla="*/ 81 w 162"/>
                <a:gd name="T4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2" h="211">
                  <a:moveTo>
                    <a:pt x="81" y="0"/>
                  </a:moveTo>
                  <a:lnTo>
                    <a:pt x="59" y="4"/>
                  </a:lnTo>
                  <a:lnTo>
                    <a:pt x="40" y="14"/>
                  </a:lnTo>
                  <a:lnTo>
                    <a:pt x="24" y="31"/>
                  </a:lnTo>
                  <a:lnTo>
                    <a:pt x="11" y="52"/>
                  </a:lnTo>
                  <a:lnTo>
                    <a:pt x="3" y="78"/>
                  </a:lnTo>
                  <a:lnTo>
                    <a:pt x="0" y="105"/>
                  </a:lnTo>
                  <a:lnTo>
                    <a:pt x="3" y="133"/>
                  </a:lnTo>
                  <a:lnTo>
                    <a:pt x="11" y="159"/>
                  </a:lnTo>
                  <a:lnTo>
                    <a:pt x="24" y="180"/>
                  </a:lnTo>
                  <a:lnTo>
                    <a:pt x="40" y="196"/>
                  </a:lnTo>
                  <a:lnTo>
                    <a:pt x="59" y="207"/>
                  </a:lnTo>
                  <a:lnTo>
                    <a:pt x="81" y="211"/>
                  </a:lnTo>
                  <a:lnTo>
                    <a:pt x="103" y="207"/>
                  </a:lnTo>
                  <a:lnTo>
                    <a:pt x="122" y="196"/>
                  </a:lnTo>
                  <a:lnTo>
                    <a:pt x="138" y="180"/>
                  </a:lnTo>
                  <a:lnTo>
                    <a:pt x="151" y="159"/>
                  </a:lnTo>
                  <a:lnTo>
                    <a:pt x="159" y="133"/>
                  </a:lnTo>
                  <a:lnTo>
                    <a:pt x="162" y="105"/>
                  </a:lnTo>
                  <a:lnTo>
                    <a:pt x="159" y="78"/>
                  </a:lnTo>
                  <a:lnTo>
                    <a:pt x="151" y="52"/>
                  </a:lnTo>
                  <a:lnTo>
                    <a:pt x="138" y="31"/>
                  </a:lnTo>
                  <a:lnTo>
                    <a:pt x="122" y="14"/>
                  </a:lnTo>
                  <a:lnTo>
                    <a:pt x="103" y="4"/>
                  </a:lnTo>
                  <a:lnTo>
                    <a:pt x="81" y="0"/>
                  </a:lnTo>
                  <a:close/>
                </a:path>
              </a:pathLst>
            </a:custGeom>
            <a:solidFill>
              <a:srgbClr val="00A6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lgn="ctr"/>
              <a:endParaRPr lang="en-US" dirty="0"/>
            </a:p>
          </p:txBody>
        </p:sp>
        <p:sp>
          <p:nvSpPr>
            <p:cNvPr id="1054" name="Line 69"/>
            <p:cNvSpPr>
              <a:spLocks noChangeShapeType="1"/>
            </p:cNvSpPr>
            <p:nvPr/>
          </p:nvSpPr>
          <p:spPr bwMode="auto">
            <a:xfrm flipH="1">
              <a:off x="3047189" y="3369757"/>
              <a:ext cx="811" cy="822960"/>
            </a:xfrm>
            <a:prstGeom prst="line">
              <a:avLst/>
            </a:prstGeom>
            <a:noFill/>
            <a:ln w="19050" cap="flat">
              <a:solidFill>
                <a:srgbClr val="EC008C"/>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a:p>
          </p:txBody>
        </p:sp>
        <p:sp>
          <p:nvSpPr>
            <p:cNvPr id="1062" name="Line 85"/>
            <p:cNvSpPr>
              <a:spLocks noChangeShapeType="1"/>
            </p:cNvSpPr>
            <p:nvPr/>
          </p:nvSpPr>
          <p:spPr bwMode="auto">
            <a:xfrm>
              <a:off x="5771169" y="3369758"/>
              <a:ext cx="0" cy="822960"/>
            </a:xfrm>
            <a:prstGeom prst="line">
              <a:avLst/>
            </a:prstGeom>
            <a:noFill/>
            <a:ln w="19050" cap="flat">
              <a:solidFill>
                <a:srgbClr val="EC008C"/>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a:p>
          </p:txBody>
        </p:sp>
        <p:sp>
          <p:nvSpPr>
            <p:cNvPr id="1064" name="Freeform 89"/>
            <p:cNvSpPr>
              <a:spLocks/>
            </p:cNvSpPr>
            <p:nvPr/>
          </p:nvSpPr>
          <p:spPr bwMode="auto">
            <a:xfrm>
              <a:off x="7680428" y="3276509"/>
              <a:ext cx="101204" cy="127397"/>
            </a:xfrm>
            <a:custGeom>
              <a:avLst/>
              <a:gdLst>
                <a:gd name="T0" fmla="*/ 0 w 85"/>
                <a:gd name="T1" fmla="*/ 0 h 107"/>
                <a:gd name="T2" fmla="*/ 0 w 85"/>
                <a:gd name="T3" fmla="*/ 107 h 107"/>
                <a:gd name="T4" fmla="*/ 85 w 85"/>
                <a:gd name="T5" fmla="*/ 54 h 107"/>
                <a:gd name="T6" fmla="*/ 0 w 85"/>
                <a:gd name="T7" fmla="*/ 0 h 107"/>
              </a:gdLst>
              <a:ahLst/>
              <a:cxnLst>
                <a:cxn ang="0">
                  <a:pos x="T0" y="T1"/>
                </a:cxn>
                <a:cxn ang="0">
                  <a:pos x="T2" y="T3"/>
                </a:cxn>
                <a:cxn ang="0">
                  <a:pos x="T4" y="T5"/>
                </a:cxn>
                <a:cxn ang="0">
                  <a:pos x="T6" y="T7"/>
                </a:cxn>
              </a:cxnLst>
              <a:rect l="0" t="0" r="r" b="b"/>
              <a:pathLst>
                <a:path w="85" h="107">
                  <a:moveTo>
                    <a:pt x="0" y="0"/>
                  </a:moveTo>
                  <a:lnTo>
                    <a:pt x="0" y="107"/>
                  </a:lnTo>
                  <a:lnTo>
                    <a:pt x="85" y="54"/>
                  </a:lnTo>
                  <a:lnTo>
                    <a:pt x="0" y="0"/>
                  </a:ln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1065" name="Freeform 90"/>
            <p:cNvSpPr>
              <a:spLocks/>
            </p:cNvSpPr>
            <p:nvPr/>
          </p:nvSpPr>
          <p:spPr bwMode="auto">
            <a:xfrm>
              <a:off x="7328746" y="2592082"/>
              <a:ext cx="954292" cy="608011"/>
            </a:xfrm>
            <a:custGeom>
              <a:avLst/>
              <a:gdLst>
                <a:gd name="T0" fmla="*/ 615 w 660"/>
                <a:gd name="T1" fmla="*/ 0 h 503"/>
                <a:gd name="T2" fmla="*/ 69 w 660"/>
                <a:gd name="T3" fmla="*/ 0 h 503"/>
                <a:gd name="T4" fmla="*/ 69 w 660"/>
                <a:gd name="T5" fmla="*/ 1 h 503"/>
                <a:gd name="T6" fmla="*/ 53 w 660"/>
                <a:gd name="T7" fmla="*/ 7 h 503"/>
                <a:gd name="T8" fmla="*/ 39 w 660"/>
                <a:gd name="T9" fmla="*/ 21 h 503"/>
                <a:gd name="T10" fmla="*/ 26 w 660"/>
                <a:gd name="T11" fmla="*/ 41 h 503"/>
                <a:gd name="T12" fmla="*/ 15 w 660"/>
                <a:gd name="T13" fmla="*/ 68 h 503"/>
                <a:gd name="T14" fmla="*/ 6 w 660"/>
                <a:gd name="T15" fmla="*/ 99 h 503"/>
                <a:gd name="T16" fmla="*/ 1 w 660"/>
                <a:gd name="T17" fmla="*/ 133 h 503"/>
                <a:gd name="T18" fmla="*/ 0 w 660"/>
                <a:gd name="T19" fmla="*/ 171 h 503"/>
                <a:gd name="T20" fmla="*/ 1 w 660"/>
                <a:gd name="T21" fmla="*/ 208 h 503"/>
                <a:gd name="T22" fmla="*/ 6 w 660"/>
                <a:gd name="T23" fmla="*/ 243 h 503"/>
                <a:gd name="T24" fmla="*/ 15 w 660"/>
                <a:gd name="T25" fmla="*/ 274 h 503"/>
                <a:gd name="T26" fmla="*/ 26 w 660"/>
                <a:gd name="T27" fmla="*/ 299 h 503"/>
                <a:gd name="T28" fmla="*/ 39 w 660"/>
                <a:gd name="T29" fmla="*/ 320 h 503"/>
                <a:gd name="T30" fmla="*/ 53 w 660"/>
                <a:gd name="T31" fmla="*/ 334 h 503"/>
                <a:gd name="T32" fmla="*/ 69 w 660"/>
                <a:gd name="T33" fmla="*/ 340 h 503"/>
                <a:gd name="T34" fmla="*/ 69 w 660"/>
                <a:gd name="T35" fmla="*/ 341 h 503"/>
                <a:gd name="T36" fmla="*/ 457 w 660"/>
                <a:gd name="T37" fmla="*/ 341 h 503"/>
                <a:gd name="T38" fmla="*/ 482 w 660"/>
                <a:gd name="T39" fmla="*/ 366 h 503"/>
                <a:gd name="T40" fmla="*/ 475 w 660"/>
                <a:gd name="T41" fmla="*/ 422 h 503"/>
                <a:gd name="T42" fmla="*/ 457 w 660"/>
                <a:gd name="T43" fmla="*/ 478 h 503"/>
                <a:gd name="T44" fmla="*/ 446 w 660"/>
                <a:gd name="T45" fmla="*/ 503 h 503"/>
                <a:gd name="T46" fmla="*/ 526 w 660"/>
                <a:gd name="T47" fmla="*/ 341 h 503"/>
                <a:gd name="T48" fmla="*/ 651 w 660"/>
                <a:gd name="T49" fmla="*/ 91 h 503"/>
                <a:gd name="T50" fmla="*/ 653 w 660"/>
                <a:gd name="T51" fmla="*/ 84 h 503"/>
                <a:gd name="T52" fmla="*/ 658 w 660"/>
                <a:gd name="T53" fmla="*/ 68 h 503"/>
                <a:gd name="T54" fmla="*/ 660 w 660"/>
                <a:gd name="T55" fmla="*/ 46 h 503"/>
                <a:gd name="T56" fmla="*/ 657 w 660"/>
                <a:gd name="T57" fmla="*/ 24 h 503"/>
                <a:gd name="T58" fmla="*/ 644 w 660"/>
                <a:gd name="T59" fmla="*/ 8 h 503"/>
                <a:gd name="T60" fmla="*/ 618 w 660"/>
                <a:gd name="T61" fmla="*/ 1 h 503"/>
                <a:gd name="T62" fmla="*/ 616 w 660"/>
                <a:gd name="T63" fmla="*/ 1 h 503"/>
                <a:gd name="T64" fmla="*/ 615 w 660"/>
                <a:gd name="T65"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0" h="503">
                  <a:moveTo>
                    <a:pt x="615" y="0"/>
                  </a:moveTo>
                  <a:lnTo>
                    <a:pt x="69" y="0"/>
                  </a:lnTo>
                  <a:lnTo>
                    <a:pt x="69" y="1"/>
                  </a:lnTo>
                  <a:lnTo>
                    <a:pt x="53" y="7"/>
                  </a:lnTo>
                  <a:lnTo>
                    <a:pt x="39" y="21"/>
                  </a:lnTo>
                  <a:lnTo>
                    <a:pt x="26" y="41"/>
                  </a:lnTo>
                  <a:lnTo>
                    <a:pt x="15" y="68"/>
                  </a:lnTo>
                  <a:lnTo>
                    <a:pt x="6" y="99"/>
                  </a:lnTo>
                  <a:lnTo>
                    <a:pt x="1" y="133"/>
                  </a:lnTo>
                  <a:lnTo>
                    <a:pt x="0" y="171"/>
                  </a:lnTo>
                  <a:lnTo>
                    <a:pt x="1" y="208"/>
                  </a:lnTo>
                  <a:lnTo>
                    <a:pt x="6" y="243"/>
                  </a:lnTo>
                  <a:lnTo>
                    <a:pt x="15" y="274"/>
                  </a:lnTo>
                  <a:lnTo>
                    <a:pt x="26" y="299"/>
                  </a:lnTo>
                  <a:lnTo>
                    <a:pt x="39" y="320"/>
                  </a:lnTo>
                  <a:lnTo>
                    <a:pt x="53" y="334"/>
                  </a:lnTo>
                  <a:lnTo>
                    <a:pt x="69" y="340"/>
                  </a:lnTo>
                  <a:lnTo>
                    <a:pt x="69" y="341"/>
                  </a:lnTo>
                  <a:lnTo>
                    <a:pt x="457" y="341"/>
                  </a:lnTo>
                  <a:lnTo>
                    <a:pt x="482" y="366"/>
                  </a:lnTo>
                  <a:lnTo>
                    <a:pt x="475" y="422"/>
                  </a:lnTo>
                  <a:lnTo>
                    <a:pt x="457" y="478"/>
                  </a:lnTo>
                  <a:lnTo>
                    <a:pt x="446" y="503"/>
                  </a:lnTo>
                  <a:lnTo>
                    <a:pt x="526" y="341"/>
                  </a:lnTo>
                  <a:lnTo>
                    <a:pt x="651" y="91"/>
                  </a:lnTo>
                  <a:lnTo>
                    <a:pt x="653" y="84"/>
                  </a:lnTo>
                  <a:lnTo>
                    <a:pt x="658" y="68"/>
                  </a:lnTo>
                  <a:lnTo>
                    <a:pt x="660" y="46"/>
                  </a:lnTo>
                  <a:lnTo>
                    <a:pt x="657" y="24"/>
                  </a:lnTo>
                  <a:lnTo>
                    <a:pt x="644" y="8"/>
                  </a:lnTo>
                  <a:lnTo>
                    <a:pt x="618" y="1"/>
                  </a:lnTo>
                  <a:lnTo>
                    <a:pt x="616" y="1"/>
                  </a:lnTo>
                  <a:lnTo>
                    <a:pt x="615" y="0"/>
                  </a:lnTo>
                  <a:close/>
                </a:path>
              </a:pathLst>
            </a:custGeom>
            <a:solidFill>
              <a:srgbClr val="C6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1066" name="Freeform 91"/>
            <p:cNvSpPr>
              <a:spLocks/>
            </p:cNvSpPr>
            <p:nvPr/>
          </p:nvSpPr>
          <p:spPr bwMode="auto">
            <a:xfrm>
              <a:off x="7282312" y="2655370"/>
              <a:ext cx="216246" cy="251222"/>
            </a:xfrm>
            <a:custGeom>
              <a:avLst/>
              <a:gdLst>
                <a:gd name="T0" fmla="*/ 81 w 161"/>
                <a:gd name="T1" fmla="*/ 0 h 211"/>
                <a:gd name="T2" fmla="*/ 59 w 161"/>
                <a:gd name="T3" fmla="*/ 3 h 211"/>
                <a:gd name="T4" fmla="*/ 40 w 161"/>
                <a:gd name="T5" fmla="*/ 14 h 211"/>
                <a:gd name="T6" fmla="*/ 23 w 161"/>
                <a:gd name="T7" fmla="*/ 30 h 211"/>
                <a:gd name="T8" fmla="*/ 11 w 161"/>
                <a:gd name="T9" fmla="*/ 52 h 211"/>
                <a:gd name="T10" fmla="*/ 3 w 161"/>
                <a:gd name="T11" fmla="*/ 77 h 211"/>
                <a:gd name="T12" fmla="*/ 0 w 161"/>
                <a:gd name="T13" fmla="*/ 105 h 211"/>
                <a:gd name="T14" fmla="*/ 3 w 161"/>
                <a:gd name="T15" fmla="*/ 133 h 211"/>
                <a:gd name="T16" fmla="*/ 11 w 161"/>
                <a:gd name="T17" fmla="*/ 158 h 211"/>
                <a:gd name="T18" fmla="*/ 23 w 161"/>
                <a:gd name="T19" fmla="*/ 180 h 211"/>
                <a:gd name="T20" fmla="*/ 40 w 161"/>
                <a:gd name="T21" fmla="*/ 196 h 211"/>
                <a:gd name="T22" fmla="*/ 59 w 161"/>
                <a:gd name="T23" fmla="*/ 207 h 211"/>
                <a:gd name="T24" fmla="*/ 81 w 161"/>
                <a:gd name="T25" fmla="*/ 211 h 211"/>
                <a:gd name="T26" fmla="*/ 102 w 161"/>
                <a:gd name="T27" fmla="*/ 207 h 211"/>
                <a:gd name="T28" fmla="*/ 121 w 161"/>
                <a:gd name="T29" fmla="*/ 196 h 211"/>
                <a:gd name="T30" fmla="*/ 137 w 161"/>
                <a:gd name="T31" fmla="*/ 180 h 211"/>
                <a:gd name="T32" fmla="*/ 150 w 161"/>
                <a:gd name="T33" fmla="*/ 158 h 211"/>
                <a:gd name="T34" fmla="*/ 158 w 161"/>
                <a:gd name="T35" fmla="*/ 133 h 211"/>
                <a:gd name="T36" fmla="*/ 161 w 161"/>
                <a:gd name="T37" fmla="*/ 105 h 211"/>
                <a:gd name="T38" fmla="*/ 158 w 161"/>
                <a:gd name="T39" fmla="*/ 77 h 211"/>
                <a:gd name="T40" fmla="*/ 150 w 161"/>
                <a:gd name="T41" fmla="*/ 52 h 211"/>
                <a:gd name="T42" fmla="*/ 137 w 161"/>
                <a:gd name="T43" fmla="*/ 30 h 211"/>
                <a:gd name="T44" fmla="*/ 121 w 161"/>
                <a:gd name="T45" fmla="*/ 14 h 211"/>
                <a:gd name="T46" fmla="*/ 102 w 161"/>
                <a:gd name="T47" fmla="*/ 3 h 211"/>
                <a:gd name="T48" fmla="*/ 81 w 161"/>
                <a:gd name="T4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211">
                  <a:moveTo>
                    <a:pt x="81" y="0"/>
                  </a:moveTo>
                  <a:lnTo>
                    <a:pt x="59" y="3"/>
                  </a:lnTo>
                  <a:lnTo>
                    <a:pt x="40" y="14"/>
                  </a:lnTo>
                  <a:lnTo>
                    <a:pt x="23" y="30"/>
                  </a:lnTo>
                  <a:lnTo>
                    <a:pt x="11" y="52"/>
                  </a:lnTo>
                  <a:lnTo>
                    <a:pt x="3" y="77"/>
                  </a:lnTo>
                  <a:lnTo>
                    <a:pt x="0" y="105"/>
                  </a:lnTo>
                  <a:lnTo>
                    <a:pt x="3" y="133"/>
                  </a:lnTo>
                  <a:lnTo>
                    <a:pt x="11" y="158"/>
                  </a:lnTo>
                  <a:lnTo>
                    <a:pt x="23" y="180"/>
                  </a:lnTo>
                  <a:lnTo>
                    <a:pt x="40" y="196"/>
                  </a:lnTo>
                  <a:lnTo>
                    <a:pt x="59" y="207"/>
                  </a:lnTo>
                  <a:lnTo>
                    <a:pt x="81" y="211"/>
                  </a:lnTo>
                  <a:lnTo>
                    <a:pt x="102" y="207"/>
                  </a:lnTo>
                  <a:lnTo>
                    <a:pt x="121" y="196"/>
                  </a:lnTo>
                  <a:lnTo>
                    <a:pt x="137" y="180"/>
                  </a:lnTo>
                  <a:lnTo>
                    <a:pt x="150" y="158"/>
                  </a:lnTo>
                  <a:lnTo>
                    <a:pt x="158" y="133"/>
                  </a:lnTo>
                  <a:lnTo>
                    <a:pt x="161" y="105"/>
                  </a:lnTo>
                  <a:lnTo>
                    <a:pt x="158" y="77"/>
                  </a:lnTo>
                  <a:lnTo>
                    <a:pt x="150" y="52"/>
                  </a:lnTo>
                  <a:lnTo>
                    <a:pt x="137" y="30"/>
                  </a:lnTo>
                  <a:lnTo>
                    <a:pt x="121" y="14"/>
                  </a:lnTo>
                  <a:lnTo>
                    <a:pt x="102" y="3"/>
                  </a:lnTo>
                  <a:lnTo>
                    <a:pt x="81" y="0"/>
                  </a:lnTo>
                  <a:close/>
                </a:path>
              </a:pathLst>
            </a:custGeom>
            <a:solidFill>
              <a:srgbClr val="00A6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1068" name="Line 95"/>
            <p:cNvSpPr>
              <a:spLocks noChangeShapeType="1"/>
            </p:cNvSpPr>
            <p:nvPr/>
          </p:nvSpPr>
          <p:spPr bwMode="auto">
            <a:xfrm>
              <a:off x="6990304" y="3369758"/>
              <a:ext cx="0" cy="822960"/>
            </a:xfrm>
            <a:prstGeom prst="line">
              <a:avLst/>
            </a:prstGeom>
            <a:noFill/>
            <a:ln w="19050" cap="flat">
              <a:solidFill>
                <a:srgbClr val="EC008C"/>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a:p>
          </p:txBody>
        </p:sp>
        <p:sp>
          <p:nvSpPr>
            <p:cNvPr id="1073" name="Rectangle 102"/>
            <p:cNvSpPr>
              <a:spLocks noChangeArrowheads="1"/>
            </p:cNvSpPr>
            <p:nvPr/>
          </p:nvSpPr>
          <p:spPr bwMode="auto">
            <a:xfrm>
              <a:off x="4012113" y="2420449"/>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i="1">
                  <a:solidFill>
                    <a:srgbClr val="000000"/>
                  </a:solidFill>
                </a:rPr>
                <a:t> </a:t>
              </a:r>
              <a:endParaRPr lang="en-US" altLang="en-US" sz="1350"/>
            </a:p>
          </p:txBody>
        </p:sp>
        <p:sp>
          <p:nvSpPr>
            <p:cNvPr id="1074" name="Rectangle 103"/>
            <p:cNvSpPr>
              <a:spLocks noChangeArrowheads="1"/>
            </p:cNvSpPr>
            <p:nvPr/>
          </p:nvSpPr>
          <p:spPr bwMode="auto">
            <a:xfrm>
              <a:off x="784328" y="2551418"/>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i="1">
                  <a:solidFill>
                    <a:srgbClr val="000000"/>
                  </a:solidFill>
                </a:rPr>
                <a:t> </a:t>
              </a:r>
              <a:endParaRPr lang="en-US" altLang="en-US" sz="1350"/>
            </a:p>
          </p:txBody>
        </p:sp>
        <p:sp>
          <p:nvSpPr>
            <p:cNvPr id="1075" name="Rectangle 104"/>
            <p:cNvSpPr>
              <a:spLocks noChangeArrowheads="1"/>
            </p:cNvSpPr>
            <p:nvPr/>
          </p:nvSpPr>
          <p:spPr bwMode="auto">
            <a:xfrm>
              <a:off x="1425332" y="2608763"/>
              <a:ext cx="87421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dirty="0">
                  <a:solidFill>
                    <a:srgbClr val="000000"/>
                  </a:solidFill>
                </a:rPr>
                <a:t>Notice of a Plan Subject to Objection</a:t>
              </a:r>
              <a:endParaRPr lang="en-US" altLang="en-US" sz="1350" dirty="0"/>
            </a:p>
          </p:txBody>
        </p:sp>
        <p:sp>
          <p:nvSpPr>
            <p:cNvPr id="1076" name="Rectangle 105"/>
            <p:cNvSpPr>
              <a:spLocks noChangeArrowheads="1"/>
            </p:cNvSpPr>
            <p:nvPr/>
          </p:nvSpPr>
          <p:spPr bwMode="auto">
            <a:xfrm>
              <a:off x="3753747" y="2682387"/>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a:solidFill>
                    <a:srgbClr val="000000"/>
                  </a:solidFill>
                </a:rPr>
                <a:t> </a:t>
              </a:r>
              <a:endParaRPr lang="en-US" altLang="en-US" sz="1350"/>
            </a:p>
          </p:txBody>
        </p:sp>
        <p:sp>
          <p:nvSpPr>
            <p:cNvPr id="1079" name="Rectangle 108"/>
            <p:cNvSpPr>
              <a:spLocks noChangeArrowheads="1"/>
            </p:cNvSpPr>
            <p:nvPr/>
          </p:nvSpPr>
          <p:spPr bwMode="auto">
            <a:xfrm>
              <a:off x="4237141" y="2769303"/>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a:solidFill>
                    <a:srgbClr val="000000"/>
                  </a:solidFill>
                </a:rPr>
                <a:t> </a:t>
              </a:r>
              <a:endParaRPr lang="en-US" altLang="en-US" sz="1350"/>
            </a:p>
          </p:txBody>
        </p:sp>
        <p:sp>
          <p:nvSpPr>
            <p:cNvPr id="1081" name="Rectangle 110"/>
            <p:cNvSpPr>
              <a:spLocks noChangeArrowheads="1"/>
            </p:cNvSpPr>
            <p:nvPr/>
          </p:nvSpPr>
          <p:spPr bwMode="auto">
            <a:xfrm>
              <a:off x="6169525" y="2690721"/>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a:solidFill>
                    <a:srgbClr val="000000"/>
                  </a:solidFill>
                </a:rPr>
                <a:t> </a:t>
              </a:r>
              <a:endParaRPr lang="en-US" altLang="en-US" sz="1350"/>
            </a:p>
          </p:txBody>
        </p:sp>
        <p:sp>
          <p:nvSpPr>
            <p:cNvPr id="1082" name="Rectangle 111"/>
            <p:cNvSpPr>
              <a:spLocks noChangeArrowheads="1"/>
            </p:cNvSpPr>
            <p:nvPr/>
          </p:nvSpPr>
          <p:spPr bwMode="auto">
            <a:xfrm>
              <a:off x="6641756" y="2645895"/>
              <a:ext cx="5738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dirty="0">
                  <a:solidFill>
                    <a:srgbClr val="000000"/>
                  </a:solidFill>
                </a:rPr>
                <a:t>Written Response</a:t>
              </a:r>
              <a:endParaRPr lang="en-US" altLang="en-US" sz="1350" dirty="0"/>
            </a:p>
          </p:txBody>
        </p:sp>
        <p:sp>
          <p:nvSpPr>
            <p:cNvPr id="1083" name="Rectangle 112"/>
            <p:cNvSpPr>
              <a:spLocks noChangeArrowheads="1"/>
            </p:cNvSpPr>
            <p:nvPr/>
          </p:nvSpPr>
          <p:spPr bwMode="auto">
            <a:xfrm>
              <a:off x="6938669" y="2691912"/>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a:solidFill>
                    <a:srgbClr val="000000"/>
                  </a:solidFill>
                </a:rPr>
                <a:t> </a:t>
              </a:r>
              <a:endParaRPr lang="en-US" altLang="en-US" sz="1350"/>
            </a:p>
          </p:txBody>
        </p:sp>
        <p:sp>
          <p:nvSpPr>
            <p:cNvPr id="1084" name="Rectangle 113"/>
            <p:cNvSpPr>
              <a:spLocks noChangeArrowheads="1"/>
            </p:cNvSpPr>
            <p:nvPr/>
          </p:nvSpPr>
          <p:spPr bwMode="auto">
            <a:xfrm>
              <a:off x="7540083" y="2678815"/>
              <a:ext cx="7249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dirty="0">
                  <a:solidFill>
                    <a:srgbClr val="000000"/>
                  </a:solidFill>
                </a:rPr>
                <a:t>Issue Plan Decision </a:t>
              </a:r>
              <a:endParaRPr lang="en-US" altLang="en-US" sz="1350" dirty="0"/>
            </a:p>
          </p:txBody>
        </p:sp>
        <p:sp>
          <p:nvSpPr>
            <p:cNvPr id="1086" name="Rectangle 115"/>
            <p:cNvSpPr>
              <a:spLocks noChangeArrowheads="1"/>
            </p:cNvSpPr>
            <p:nvPr/>
          </p:nvSpPr>
          <p:spPr bwMode="auto">
            <a:xfrm>
              <a:off x="7738769" y="2730012"/>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a:solidFill>
                    <a:srgbClr val="000000"/>
                  </a:solidFill>
                </a:rPr>
                <a:t> </a:t>
              </a:r>
              <a:endParaRPr lang="en-US" altLang="en-US" sz="1350"/>
            </a:p>
          </p:txBody>
        </p:sp>
        <p:sp>
          <p:nvSpPr>
            <p:cNvPr id="1087" name="Rectangle 116"/>
            <p:cNvSpPr>
              <a:spLocks noChangeArrowheads="1"/>
            </p:cNvSpPr>
            <p:nvPr/>
          </p:nvSpPr>
          <p:spPr bwMode="auto">
            <a:xfrm>
              <a:off x="1226050" y="2678815"/>
              <a:ext cx="11038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en-US" altLang="en-US" sz="900" b="1" i="1" dirty="0">
                  <a:solidFill>
                    <a:srgbClr val="FFFFFF"/>
                  </a:solidFill>
                </a:rPr>
                <a:t>1</a:t>
              </a:r>
              <a:endParaRPr lang="en-US" altLang="en-US" sz="1350" dirty="0"/>
            </a:p>
          </p:txBody>
        </p:sp>
        <p:sp>
          <p:nvSpPr>
            <p:cNvPr id="1088" name="Rectangle 117"/>
            <p:cNvSpPr>
              <a:spLocks noChangeArrowheads="1"/>
            </p:cNvSpPr>
            <p:nvPr/>
          </p:nvSpPr>
          <p:spPr bwMode="auto">
            <a:xfrm>
              <a:off x="3002463" y="2937180"/>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b="1" i="1">
                  <a:solidFill>
                    <a:srgbClr val="FFFFFF"/>
                  </a:solidFill>
                </a:rPr>
                <a:t> </a:t>
              </a:r>
              <a:endParaRPr lang="en-US" altLang="en-US" sz="1350"/>
            </a:p>
          </p:txBody>
        </p:sp>
        <p:sp>
          <p:nvSpPr>
            <p:cNvPr id="1090" name="Rectangle 119"/>
            <p:cNvSpPr>
              <a:spLocks noChangeArrowheads="1"/>
            </p:cNvSpPr>
            <p:nvPr/>
          </p:nvSpPr>
          <p:spPr bwMode="auto">
            <a:xfrm>
              <a:off x="3478713" y="2934799"/>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a:solidFill>
                    <a:srgbClr val="000000"/>
                  </a:solidFill>
                </a:rPr>
                <a:t> </a:t>
              </a:r>
              <a:endParaRPr lang="en-US" altLang="en-US" sz="1350"/>
            </a:p>
          </p:txBody>
        </p:sp>
        <p:sp>
          <p:nvSpPr>
            <p:cNvPr id="1092" name="Rectangle 121"/>
            <p:cNvSpPr>
              <a:spLocks noChangeArrowheads="1"/>
            </p:cNvSpPr>
            <p:nvPr/>
          </p:nvSpPr>
          <p:spPr bwMode="auto">
            <a:xfrm>
              <a:off x="3575153" y="2934799"/>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a:solidFill>
                    <a:srgbClr val="000000"/>
                  </a:solidFill>
                </a:rPr>
                <a:t> </a:t>
              </a:r>
              <a:endParaRPr lang="en-US" altLang="en-US" sz="1350"/>
            </a:p>
          </p:txBody>
        </p:sp>
        <p:sp>
          <p:nvSpPr>
            <p:cNvPr id="1093" name="Rectangle 122"/>
            <p:cNvSpPr>
              <a:spLocks noChangeArrowheads="1"/>
            </p:cNvSpPr>
            <p:nvPr/>
          </p:nvSpPr>
          <p:spPr bwMode="auto">
            <a:xfrm>
              <a:off x="2636941" y="2618093"/>
              <a:ext cx="48731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dirty="0">
                  <a:solidFill>
                    <a:srgbClr val="000000"/>
                  </a:solidFill>
                </a:rPr>
                <a:t>Objection</a:t>
              </a:r>
              <a:endParaRPr lang="en-US" altLang="en-US" sz="1350" dirty="0"/>
            </a:p>
          </p:txBody>
        </p:sp>
        <p:sp>
          <p:nvSpPr>
            <p:cNvPr id="1094" name="Rectangle 123"/>
            <p:cNvSpPr>
              <a:spLocks noChangeArrowheads="1"/>
            </p:cNvSpPr>
            <p:nvPr/>
          </p:nvSpPr>
          <p:spPr bwMode="auto">
            <a:xfrm>
              <a:off x="3564438" y="3038384"/>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a:solidFill>
                    <a:srgbClr val="000000"/>
                  </a:solidFill>
                </a:rPr>
                <a:t> </a:t>
              </a:r>
              <a:endParaRPr lang="en-US" altLang="en-US" sz="1350"/>
            </a:p>
          </p:txBody>
        </p:sp>
        <p:sp>
          <p:nvSpPr>
            <p:cNvPr id="1095" name="Rectangle 124"/>
            <p:cNvSpPr>
              <a:spLocks noChangeArrowheads="1"/>
            </p:cNvSpPr>
            <p:nvPr/>
          </p:nvSpPr>
          <p:spPr bwMode="auto">
            <a:xfrm flipH="1">
              <a:off x="2420695" y="2690721"/>
              <a:ext cx="16839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en-US" altLang="en-US" sz="900" b="1" i="1" dirty="0">
                  <a:solidFill>
                    <a:srgbClr val="FFFFFF"/>
                  </a:solidFill>
                </a:rPr>
                <a:t>2</a:t>
              </a:r>
              <a:endParaRPr lang="en-US" altLang="en-US" sz="1350" dirty="0"/>
            </a:p>
          </p:txBody>
        </p:sp>
        <p:sp>
          <p:nvSpPr>
            <p:cNvPr id="1096" name="Rectangle 125"/>
            <p:cNvSpPr>
              <a:spLocks noChangeArrowheads="1"/>
            </p:cNvSpPr>
            <p:nvPr/>
          </p:nvSpPr>
          <p:spPr bwMode="auto">
            <a:xfrm>
              <a:off x="4003778" y="2937180"/>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b="1" i="1">
                  <a:solidFill>
                    <a:srgbClr val="FFFFFF"/>
                  </a:solidFill>
                </a:rPr>
                <a:t> </a:t>
              </a:r>
              <a:endParaRPr lang="en-US" altLang="en-US" sz="1350"/>
            </a:p>
          </p:txBody>
        </p:sp>
        <p:sp>
          <p:nvSpPr>
            <p:cNvPr id="1097" name="Rectangle 126"/>
            <p:cNvSpPr>
              <a:spLocks noChangeArrowheads="1"/>
            </p:cNvSpPr>
            <p:nvPr/>
          </p:nvSpPr>
          <p:spPr bwMode="auto">
            <a:xfrm>
              <a:off x="2635750" y="2766921"/>
              <a:ext cx="6412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dirty="0">
                  <a:solidFill>
                    <a:srgbClr val="000000"/>
                  </a:solidFill>
                </a:rPr>
                <a:t>Filing Period</a:t>
              </a:r>
            </a:p>
            <a:p>
              <a:pPr defTabSz="685800"/>
              <a:r>
                <a:rPr lang="en-US" altLang="en-US" sz="900" dirty="0">
                  <a:solidFill>
                    <a:srgbClr val="000000"/>
                  </a:solidFill>
                </a:rPr>
                <a:t>Closes</a:t>
              </a:r>
              <a:endParaRPr lang="en-US" altLang="en-US" sz="1350" dirty="0"/>
            </a:p>
          </p:txBody>
        </p:sp>
        <p:sp>
          <p:nvSpPr>
            <p:cNvPr id="1098" name="Rectangle 127"/>
            <p:cNvSpPr>
              <a:spLocks noChangeArrowheads="1"/>
            </p:cNvSpPr>
            <p:nvPr/>
          </p:nvSpPr>
          <p:spPr bwMode="auto">
            <a:xfrm>
              <a:off x="4343107" y="2934799"/>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a:solidFill>
                    <a:srgbClr val="000000"/>
                  </a:solidFill>
                </a:rPr>
                <a:t> </a:t>
              </a:r>
              <a:endParaRPr lang="en-US" altLang="en-US" sz="1350"/>
            </a:p>
          </p:txBody>
        </p:sp>
        <p:sp>
          <p:nvSpPr>
            <p:cNvPr id="1100" name="Rectangle 129"/>
            <p:cNvSpPr>
              <a:spLocks noChangeArrowheads="1"/>
            </p:cNvSpPr>
            <p:nvPr/>
          </p:nvSpPr>
          <p:spPr bwMode="auto">
            <a:xfrm>
              <a:off x="4201422" y="3069340"/>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a:solidFill>
                    <a:srgbClr val="000000"/>
                  </a:solidFill>
                </a:rPr>
                <a:t> </a:t>
              </a:r>
              <a:endParaRPr lang="en-US" altLang="en-US" sz="1350"/>
            </a:p>
          </p:txBody>
        </p:sp>
        <p:sp>
          <p:nvSpPr>
            <p:cNvPr id="1102" name="Rectangle 131"/>
            <p:cNvSpPr>
              <a:spLocks noChangeArrowheads="1"/>
            </p:cNvSpPr>
            <p:nvPr/>
          </p:nvSpPr>
          <p:spPr bwMode="auto">
            <a:xfrm>
              <a:off x="4400257" y="3174115"/>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a:solidFill>
                    <a:srgbClr val="000000"/>
                  </a:solidFill>
                </a:rPr>
                <a:t> </a:t>
              </a:r>
              <a:endParaRPr lang="en-US" altLang="en-US" sz="1350"/>
            </a:p>
          </p:txBody>
        </p:sp>
        <p:sp>
          <p:nvSpPr>
            <p:cNvPr id="1103" name="Rectangle 132"/>
            <p:cNvSpPr>
              <a:spLocks noChangeArrowheads="1"/>
            </p:cNvSpPr>
            <p:nvPr/>
          </p:nvSpPr>
          <p:spPr bwMode="auto">
            <a:xfrm>
              <a:off x="4546703" y="2931228"/>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a:solidFill>
                    <a:srgbClr val="000000"/>
                  </a:solidFill>
                </a:rPr>
                <a:t> </a:t>
              </a:r>
              <a:endParaRPr lang="en-US" altLang="en-US" sz="1350"/>
            </a:p>
          </p:txBody>
        </p:sp>
        <p:sp>
          <p:nvSpPr>
            <p:cNvPr id="1104" name="Rectangle 133"/>
            <p:cNvSpPr>
              <a:spLocks noChangeArrowheads="1"/>
            </p:cNvSpPr>
            <p:nvPr/>
          </p:nvSpPr>
          <p:spPr bwMode="auto">
            <a:xfrm>
              <a:off x="4546703" y="3062196"/>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a:solidFill>
                    <a:srgbClr val="000000"/>
                  </a:solidFill>
                </a:rPr>
                <a:t> </a:t>
              </a:r>
              <a:endParaRPr lang="en-US" altLang="en-US" sz="1350"/>
            </a:p>
          </p:txBody>
        </p:sp>
        <p:sp>
          <p:nvSpPr>
            <p:cNvPr id="1105" name="Rectangle 134"/>
            <p:cNvSpPr>
              <a:spLocks noChangeArrowheads="1"/>
            </p:cNvSpPr>
            <p:nvPr/>
          </p:nvSpPr>
          <p:spPr bwMode="auto">
            <a:xfrm>
              <a:off x="3207214" y="3020034"/>
              <a:ext cx="196572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en-US" altLang="en-US" sz="900" i="1" dirty="0">
                  <a:solidFill>
                    <a:srgbClr val="000000"/>
                  </a:solidFill>
                </a:rPr>
                <a:t>90 Days</a:t>
              </a:r>
            </a:p>
            <a:p>
              <a:pPr algn="ctr" defTabSz="685800"/>
              <a:r>
                <a:rPr lang="en-US" altLang="en-US" sz="750" i="1" dirty="0">
                  <a:solidFill>
                    <a:srgbClr val="000000"/>
                  </a:solidFill>
                </a:rPr>
                <a:t>(may be extended by reviewing officer)</a:t>
              </a:r>
              <a:endParaRPr lang="en-US" altLang="en-US" sz="750" dirty="0"/>
            </a:p>
          </p:txBody>
        </p:sp>
        <p:sp>
          <p:nvSpPr>
            <p:cNvPr id="1106" name="Rectangle 135"/>
            <p:cNvSpPr>
              <a:spLocks noChangeArrowheads="1"/>
            </p:cNvSpPr>
            <p:nvPr/>
          </p:nvSpPr>
          <p:spPr bwMode="auto">
            <a:xfrm>
              <a:off x="5333707" y="3227693"/>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i="1">
                  <a:solidFill>
                    <a:srgbClr val="000000"/>
                  </a:solidFill>
                </a:rPr>
                <a:t> </a:t>
              </a:r>
              <a:endParaRPr lang="en-US" altLang="en-US" sz="1350"/>
            </a:p>
          </p:txBody>
        </p:sp>
        <p:sp>
          <p:nvSpPr>
            <p:cNvPr id="1108" name="Rectangle 137"/>
            <p:cNvSpPr>
              <a:spLocks noChangeArrowheads="1"/>
            </p:cNvSpPr>
            <p:nvPr/>
          </p:nvSpPr>
          <p:spPr bwMode="auto">
            <a:xfrm>
              <a:off x="5651603" y="3100296"/>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b="1" i="1">
                  <a:solidFill>
                    <a:srgbClr val="FFFFFF"/>
                  </a:solidFill>
                </a:rPr>
                <a:t> </a:t>
              </a:r>
              <a:endParaRPr lang="en-US" altLang="en-US" sz="1350"/>
            </a:p>
          </p:txBody>
        </p:sp>
        <p:sp>
          <p:nvSpPr>
            <p:cNvPr id="1111" name="Rectangle 140"/>
            <p:cNvSpPr>
              <a:spLocks noChangeArrowheads="1"/>
            </p:cNvSpPr>
            <p:nvPr/>
          </p:nvSpPr>
          <p:spPr bwMode="auto">
            <a:xfrm>
              <a:off x="5739709" y="3314609"/>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dirty="0">
                  <a:solidFill>
                    <a:srgbClr val="000000"/>
                  </a:solidFill>
                </a:rPr>
                <a:t> </a:t>
              </a:r>
              <a:endParaRPr lang="en-US" altLang="en-US" sz="1350" dirty="0"/>
            </a:p>
          </p:txBody>
        </p:sp>
        <p:sp>
          <p:nvSpPr>
            <p:cNvPr id="1112" name="Rectangle 141"/>
            <p:cNvSpPr>
              <a:spLocks noChangeArrowheads="1"/>
            </p:cNvSpPr>
            <p:nvPr/>
          </p:nvSpPr>
          <p:spPr bwMode="auto">
            <a:xfrm>
              <a:off x="6475350" y="2702150"/>
              <a:ext cx="6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endParaRPr lang="en-US" altLang="en-US" sz="1350" dirty="0"/>
            </a:p>
          </p:txBody>
        </p:sp>
        <p:sp>
          <p:nvSpPr>
            <p:cNvPr id="1113" name="Rectangle 142"/>
            <p:cNvSpPr>
              <a:spLocks noChangeArrowheads="1"/>
            </p:cNvSpPr>
            <p:nvPr/>
          </p:nvSpPr>
          <p:spPr bwMode="auto">
            <a:xfrm>
              <a:off x="6562432" y="2926465"/>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b="1" i="1">
                  <a:solidFill>
                    <a:srgbClr val="FFFFFF"/>
                  </a:solidFill>
                </a:rPr>
                <a:t> </a:t>
              </a:r>
              <a:endParaRPr lang="en-US" altLang="en-US" sz="1350"/>
            </a:p>
          </p:txBody>
        </p:sp>
        <p:sp>
          <p:nvSpPr>
            <p:cNvPr id="1115" name="Rectangle 144"/>
            <p:cNvSpPr>
              <a:spLocks noChangeArrowheads="1"/>
            </p:cNvSpPr>
            <p:nvPr/>
          </p:nvSpPr>
          <p:spPr bwMode="auto">
            <a:xfrm>
              <a:off x="7099403" y="2966946"/>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a:solidFill>
                    <a:srgbClr val="000000"/>
                  </a:solidFill>
                </a:rPr>
                <a:t> </a:t>
              </a:r>
              <a:endParaRPr lang="en-US" altLang="en-US" sz="1350"/>
            </a:p>
          </p:txBody>
        </p:sp>
        <p:sp>
          <p:nvSpPr>
            <p:cNvPr id="1116" name="Rectangle 145"/>
            <p:cNvSpPr>
              <a:spLocks noChangeArrowheads="1"/>
            </p:cNvSpPr>
            <p:nvPr/>
          </p:nvSpPr>
          <p:spPr bwMode="auto">
            <a:xfrm>
              <a:off x="7308730" y="2698362"/>
              <a:ext cx="14711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en-US" altLang="en-US" sz="900" b="1" i="1" dirty="0">
                  <a:solidFill>
                    <a:srgbClr val="FFFFFF"/>
                  </a:solidFill>
                </a:rPr>
                <a:t>5</a:t>
              </a:r>
              <a:endParaRPr lang="en-US" altLang="en-US" sz="1350" dirty="0"/>
            </a:p>
          </p:txBody>
        </p:sp>
        <p:sp>
          <p:nvSpPr>
            <p:cNvPr id="1117" name="Rectangle 146"/>
            <p:cNvSpPr>
              <a:spLocks noChangeArrowheads="1"/>
            </p:cNvSpPr>
            <p:nvPr/>
          </p:nvSpPr>
          <p:spPr bwMode="auto">
            <a:xfrm>
              <a:off x="7391554" y="2774778"/>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b="1" i="1" dirty="0">
                  <a:solidFill>
                    <a:srgbClr val="FFFFFF"/>
                  </a:solidFill>
                </a:rPr>
                <a:t> </a:t>
              </a:r>
              <a:endParaRPr lang="en-US" altLang="en-US" sz="1350" dirty="0"/>
            </a:p>
          </p:txBody>
        </p:sp>
        <p:sp>
          <p:nvSpPr>
            <p:cNvPr id="1119" name="Rectangle 148"/>
            <p:cNvSpPr>
              <a:spLocks noChangeArrowheads="1"/>
            </p:cNvSpPr>
            <p:nvPr/>
          </p:nvSpPr>
          <p:spPr bwMode="auto">
            <a:xfrm>
              <a:off x="7893550" y="2966946"/>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a:solidFill>
                    <a:srgbClr val="000000"/>
                  </a:solidFill>
                </a:rPr>
                <a:t> </a:t>
              </a:r>
              <a:endParaRPr lang="en-US" altLang="en-US" sz="1350"/>
            </a:p>
          </p:txBody>
        </p:sp>
        <p:sp>
          <p:nvSpPr>
            <p:cNvPr id="83" name="Rectangle 145"/>
            <p:cNvSpPr>
              <a:spLocks noChangeArrowheads="1"/>
            </p:cNvSpPr>
            <p:nvPr/>
          </p:nvSpPr>
          <p:spPr bwMode="auto">
            <a:xfrm>
              <a:off x="6441762" y="2704996"/>
              <a:ext cx="14711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en-US" altLang="en-US" sz="900" b="1" i="1" dirty="0">
                  <a:solidFill>
                    <a:srgbClr val="FFFFFF"/>
                  </a:solidFill>
                </a:rPr>
                <a:t>4</a:t>
              </a:r>
              <a:endParaRPr lang="en-US" altLang="en-US" sz="1350" dirty="0"/>
            </a:p>
          </p:txBody>
        </p:sp>
        <p:sp>
          <p:nvSpPr>
            <p:cNvPr id="1145" name="TextBox 1144"/>
            <p:cNvSpPr txBox="1"/>
            <p:nvPr/>
          </p:nvSpPr>
          <p:spPr>
            <a:xfrm>
              <a:off x="2952769" y="3451400"/>
              <a:ext cx="628631" cy="215444"/>
            </a:xfrm>
            <a:prstGeom prst="rect">
              <a:avLst/>
            </a:prstGeom>
            <a:noFill/>
          </p:spPr>
          <p:txBody>
            <a:bodyPr wrap="square" rtlCol="0">
              <a:spAutoFit/>
            </a:bodyPr>
            <a:lstStyle/>
            <a:p>
              <a:pPr algn="ctr"/>
              <a:r>
                <a:rPr lang="en-US" sz="800" dirty="0"/>
                <a:t>10 </a:t>
              </a:r>
              <a:r>
                <a:rPr lang="en-US" sz="800" dirty="0" smtClean="0"/>
                <a:t>Days</a:t>
              </a:r>
              <a:endParaRPr lang="en-US" sz="800" dirty="0"/>
            </a:p>
          </p:txBody>
        </p:sp>
        <p:sp>
          <p:nvSpPr>
            <p:cNvPr id="1146" name="TextBox 1145"/>
            <p:cNvSpPr txBox="1"/>
            <p:nvPr/>
          </p:nvSpPr>
          <p:spPr>
            <a:xfrm>
              <a:off x="2084120" y="4223905"/>
              <a:ext cx="1011212" cy="369332"/>
            </a:xfrm>
            <a:prstGeom prst="rect">
              <a:avLst/>
            </a:prstGeom>
            <a:noFill/>
          </p:spPr>
          <p:txBody>
            <a:bodyPr wrap="square" rtlCol="0">
              <a:spAutoFit/>
            </a:bodyPr>
            <a:lstStyle/>
            <a:p>
              <a:endParaRPr lang="en-US" dirty="0"/>
            </a:p>
          </p:txBody>
        </p:sp>
        <p:sp>
          <p:nvSpPr>
            <p:cNvPr id="1147" name="TextBox 1146"/>
            <p:cNvSpPr txBox="1"/>
            <p:nvPr/>
          </p:nvSpPr>
          <p:spPr>
            <a:xfrm>
              <a:off x="2083603" y="3129767"/>
              <a:ext cx="940687" cy="230832"/>
            </a:xfrm>
            <a:prstGeom prst="rect">
              <a:avLst/>
            </a:prstGeom>
            <a:noFill/>
          </p:spPr>
          <p:txBody>
            <a:bodyPr wrap="square" rtlCol="0">
              <a:spAutoFit/>
            </a:bodyPr>
            <a:lstStyle/>
            <a:p>
              <a:r>
                <a:rPr lang="en-US" sz="900" i="1" dirty="0"/>
                <a:t>60 </a:t>
              </a:r>
              <a:r>
                <a:rPr lang="en-US" sz="900" i="1" dirty="0" smtClean="0"/>
                <a:t>Days (EIS</a:t>
              </a:r>
              <a:r>
                <a:rPr lang="en-US" sz="900" i="1" dirty="0"/>
                <a:t>)</a:t>
              </a:r>
            </a:p>
          </p:txBody>
        </p:sp>
        <p:sp>
          <p:nvSpPr>
            <p:cNvPr id="1148" name="TextBox 1147"/>
            <p:cNvSpPr txBox="1"/>
            <p:nvPr/>
          </p:nvSpPr>
          <p:spPr>
            <a:xfrm>
              <a:off x="3550416" y="3451400"/>
              <a:ext cx="636984" cy="215444"/>
            </a:xfrm>
            <a:prstGeom prst="rect">
              <a:avLst/>
            </a:prstGeom>
            <a:noFill/>
          </p:spPr>
          <p:txBody>
            <a:bodyPr wrap="square" rtlCol="0">
              <a:spAutoFit/>
            </a:bodyPr>
            <a:lstStyle/>
            <a:p>
              <a:pPr algn="ctr"/>
              <a:r>
                <a:rPr lang="en-US" sz="800" dirty="0"/>
                <a:t>10 Days</a:t>
              </a:r>
            </a:p>
          </p:txBody>
        </p:sp>
        <p:sp>
          <p:nvSpPr>
            <p:cNvPr id="1150" name="TextBox 1149"/>
            <p:cNvSpPr txBox="1"/>
            <p:nvPr/>
          </p:nvSpPr>
          <p:spPr>
            <a:xfrm>
              <a:off x="3401731" y="4058696"/>
              <a:ext cx="1774845" cy="369332"/>
            </a:xfrm>
            <a:prstGeom prst="rect">
              <a:avLst/>
            </a:prstGeom>
            <a:noFill/>
          </p:spPr>
          <p:txBody>
            <a:bodyPr wrap="none" rtlCol="0">
              <a:spAutoFit/>
            </a:bodyPr>
            <a:lstStyle/>
            <a:p>
              <a:r>
                <a:rPr lang="en-US" sz="900" dirty="0"/>
                <a:t>Forest Service publishes </a:t>
              </a:r>
            </a:p>
            <a:p>
              <a:r>
                <a:rPr lang="en-US" sz="900" dirty="0"/>
                <a:t>&amp; post notice of objections field</a:t>
              </a:r>
            </a:p>
          </p:txBody>
        </p:sp>
        <p:sp>
          <p:nvSpPr>
            <p:cNvPr id="1151" name="TextBox 1150"/>
            <p:cNvSpPr txBox="1"/>
            <p:nvPr/>
          </p:nvSpPr>
          <p:spPr>
            <a:xfrm>
              <a:off x="4140630" y="3606969"/>
              <a:ext cx="1498170" cy="507831"/>
            </a:xfrm>
            <a:prstGeom prst="rect">
              <a:avLst/>
            </a:prstGeom>
            <a:noFill/>
          </p:spPr>
          <p:txBody>
            <a:bodyPr wrap="square" rtlCol="0">
              <a:spAutoFit/>
            </a:bodyPr>
            <a:lstStyle/>
            <a:p>
              <a:r>
                <a:rPr lang="en-US" sz="900" dirty="0"/>
                <a:t>Forest Service accepts </a:t>
              </a:r>
              <a:r>
                <a:rPr lang="en-US" sz="900" dirty="0" smtClean="0"/>
                <a:t>request to </a:t>
              </a:r>
              <a:r>
                <a:rPr lang="en-US" sz="900" dirty="0"/>
                <a:t>participate from interested persons</a:t>
              </a:r>
            </a:p>
          </p:txBody>
        </p:sp>
        <p:sp>
          <p:nvSpPr>
            <p:cNvPr id="128" name="TextBox 127"/>
            <p:cNvSpPr txBox="1"/>
            <p:nvPr/>
          </p:nvSpPr>
          <p:spPr>
            <a:xfrm>
              <a:off x="5725145" y="3436236"/>
              <a:ext cx="1308376" cy="646331"/>
            </a:xfrm>
            <a:prstGeom prst="rect">
              <a:avLst/>
            </a:prstGeom>
            <a:noFill/>
          </p:spPr>
          <p:txBody>
            <a:bodyPr wrap="square" rtlCol="0">
              <a:spAutoFit/>
            </a:bodyPr>
            <a:lstStyle/>
            <a:p>
              <a:r>
                <a:rPr lang="en-US" sz="900" dirty="0"/>
                <a:t>Reviewing officer meets with objectors and interested persons</a:t>
              </a:r>
            </a:p>
          </p:txBody>
        </p:sp>
        <p:grpSp>
          <p:nvGrpSpPr>
            <p:cNvPr id="165" name="Group 164"/>
            <p:cNvGrpSpPr/>
            <p:nvPr/>
          </p:nvGrpSpPr>
          <p:grpSpPr>
            <a:xfrm>
              <a:off x="5169879" y="2608763"/>
              <a:ext cx="1053925" cy="598885"/>
              <a:chOff x="7025884" y="2314453"/>
              <a:chExt cx="1405235" cy="798513"/>
            </a:xfrm>
          </p:grpSpPr>
          <p:sp>
            <p:nvSpPr>
              <p:cNvPr id="166" name="Freeform 60"/>
              <p:cNvSpPr>
                <a:spLocks/>
              </p:cNvSpPr>
              <p:nvPr/>
            </p:nvSpPr>
            <p:spPr bwMode="auto">
              <a:xfrm>
                <a:off x="7025884" y="2314453"/>
                <a:ext cx="1405235" cy="798513"/>
              </a:xfrm>
              <a:custGeom>
                <a:avLst/>
                <a:gdLst>
                  <a:gd name="T0" fmla="*/ 639 w 686"/>
                  <a:gd name="T1" fmla="*/ 0 h 503"/>
                  <a:gd name="T2" fmla="*/ 72 w 686"/>
                  <a:gd name="T3" fmla="*/ 0 h 503"/>
                  <a:gd name="T4" fmla="*/ 72 w 686"/>
                  <a:gd name="T5" fmla="*/ 1 h 503"/>
                  <a:gd name="T6" fmla="*/ 56 w 686"/>
                  <a:gd name="T7" fmla="*/ 7 h 503"/>
                  <a:gd name="T8" fmla="*/ 41 w 686"/>
                  <a:gd name="T9" fmla="*/ 21 h 503"/>
                  <a:gd name="T10" fmla="*/ 27 w 686"/>
                  <a:gd name="T11" fmla="*/ 41 h 503"/>
                  <a:gd name="T12" fmla="*/ 16 w 686"/>
                  <a:gd name="T13" fmla="*/ 68 h 503"/>
                  <a:gd name="T14" fmla="*/ 7 w 686"/>
                  <a:gd name="T15" fmla="*/ 98 h 503"/>
                  <a:gd name="T16" fmla="*/ 2 w 686"/>
                  <a:gd name="T17" fmla="*/ 133 h 503"/>
                  <a:gd name="T18" fmla="*/ 0 w 686"/>
                  <a:gd name="T19" fmla="*/ 171 h 503"/>
                  <a:gd name="T20" fmla="*/ 2 w 686"/>
                  <a:gd name="T21" fmla="*/ 208 h 503"/>
                  <a:gd name="T22" fmla="*/ 7 w 686"/>
                  <a:gd name="T23" fmla="*/ 243 h 503"/>
                  <a:gd name="T24" fmla="*/ 16 w 686"/>
                  <a:gd name="T25" fmla="*/ 273 h 503"/>
                  <a:gd name="T26" fmla="*/ 27 w 686"/>
                  <a:gd name="T27" fmla="*/ 299 h 503"/>
                  <a:gd name="T28" fmla="*/ 41 w 686"/>
                  <a:gd name="T29" fmla="*/ 320 h 503"/>
                  <a:gd name="T30" fmla="*/ 56 w 686"/>
                  <a:gd name="T31" fmla="*/ 334 h 503"/>
                  <a:gd name="T32" fmla="*/ 72 w 686"/>
                  <a:gd name="T33" fmla="*/ 340 h 503"/>
                  <a:gd name="T34" fmla="*/ 72 w 686"/>
                  <a:gd name="T35" fmla="*/ 341 h 503"/>
                  <a:gd name="T36" fmla="*/ 475 w 686"/>
                  <a:gd name="T37" fmla="*/ 341 h 503"/>
                  <a:gd name="T38" fmla="*/ 501 w 686"/>
                  <a:gd name="T39" fmla="*/ 366 h 503"/>
                  <a:gd name="T40" fmla="*/ 494 w 686"/>
                  <a:gd name="T41" fmla="*/ 422 h 503"/>
                  <a:gd name="T42" fmla="*/ 475 w 686"/>
                  <a:gd name="T43" fmla="*/ 478 h 503"/>
                  <a:gd name="T44" fmla="*/ 464 w 686"/>
                  <a:gd name="T45" fmla="*/ 503 h 503"/>
                  <a:gd name="T46" fmla="*/ 546 w 686"/>
                  <a:gd name="T47" fmla="*/ 341 h 503"/>
                  <a:gd name="T48" fmla="*/ 676 w 686"/>
                  <a:gd name="T49" fmla="*/ 91 h 503"/>
                  <a:gd name="T50" fmla="*/ 679 w 686"/>
                  <a:gd name="T51" fmla="*/ 84 h 503"/>
                  <a:gd name="T52" fmla="*/ 683 w 686"/>
                  <a:gd name="T53" fmla="*/ 68 h 503"/>
                  <a:gd name="T54" fmla="*/ 686 w 686"/>
                  <a:gd name="T55" fmla="*/ 46 h 503"/>
                  <a:gd name="T56" fmla="*/ 682 w 686"/>
                  <a:gd name="T57" fmla="*/ 24 h 503"/>
                  <a:gd name="T58" fmla="*/ 669 w 686"/>
                  <a:gd name="T59" fmla="*/ 8 h 503"/>
                  <a:gd name="T60" fmla="*/ 641 w 686"/>
                  <a:gd name="T61" fmla="*/ 0 h 503"/>
                  <a:gd name="T62" fmla="*/ 640 w 686"/>
                  <a:gd name="T63" fmla="*/ 0 h 503"/>
                  <a:gd name="T64" fmla="*/ 639 w 686"/>
                  <a:gd name="T65"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6" h="503">
                    <a:moveTo>
                      <a:pt x="639" y="0"/>
                    </a:moveTo>
                    <a:lnTo>
                      <a:pt x="72" y="0"/>
                    </a:lnTo>
                    <a:lnTo>
                      <a:pt x="72" y="1"/>
                    </a:lnTo>
                    <a:lnTo>
                      <a:pt x="56" y="7"/>
                    </a:lnTo>
                    <a:lnTo>
                      <a:pt x="41" y="21"/>
                    </a:lnTo>
                    <a:lnTo>
                      <a:pt x="27" y="41"/>
                    </a:lnTo>
                    <a:lnTo>
                      <a:pt x="16" y="68"/>
                    </a:lnTo>
                    <a:lnTo>
                      <a:pt x="7" y="98"/>
                    </a:lnTo>
                    <a:lnTo>
                      <a:pt x="2" y="133"/>
                    </a:lnTo>
                    <a:lnTo>
                      <a:pt x="0" y="171"/>
                    </a:lnTo>
                    <a:lnTo>
                      <a:pt x="2" y="208"/>
                    </a:lnTo>
                    <a:lnTo>
                      <a:pt x="7" y="243"/>
                    </a:lnTo>
                    <a:lnTo>
                      <a:pt x="16" y="273"/>
                    </a:lnTo>
                    <a:lnTo>
                      <a:pt x="27" y="299"/>
                    </a:lnTo>
                    <a:lnTo>
                      <a:pt x="41" y="320"/>
                    </a:lnTo>
                    <a:lnTo>
                      <a:pt x="56" y="334"/>
                    </a:lnTo>
                    <a:lnTo>
                      <a:pt x="72" y="340"/>
                    </a:lnTo>
                    <a:lnTo>
                      <a:pt x="72" y="341"/>
                    </a:lnTo>
                    <a:lnTo>
                      <a:pt x="475" y="341"/>
                    </a:lnTo>
                    <a:lnTo>
                      <a:pt x="501" y="366"/>
                    </a:lnTo>
                    <a:lnTo>
                      <a:pt x="494" y="422"/>
                    </a:lnTo>
                    <a:lnTo>
                      <a:pt x="475" y="478"/>
                    </a:lnTo>
                    <a:lnTo>
                      <a:pt x="464" y="503"/>
                    </a:lnTo>
                    <a:lnTo>
                      <a:pt x="546" y="341"/>
                    </a:lnTo>
                    <a:lnTo>
                      <a:pt x="676" y="91"/>
                    </a:lnTo>
                    <a:lnTo>
                      <a:pt x="679" y="84"/>
                    </a:lnTo>
                    <a:lnTo>
                      <a:pt x="683" y="68"/>
                    </a:lnTo>
                    <a:lnTo>
                      <a:pt x="686" y="46"/>
                    </a:lnTo>
                    <a:lnTo>
                      <a:pt x="682" y="24"/>
                    </a:lnTo>
                    <a:lnTo>
                      <a:pt x="669" y="8"/>
                    </a:lnTo>
                    <a:lnTo>
                      <a:pt x="641" y="0"/>
                    </a:lnTo>
                    <a:lnTo>
                      <a:pt x="640" y="0"/>
                    </a:lnTo>
                    <a:lnTo>
                      <a:pt x="639" y="0"/>
                    </a:lnTo>
                    <a:close/>
                  </a:path>
                </a:pathLst>
              </a:custGeom>
              <a:solidFill>
                <a:srgbClr val="C6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167" name="Rectangle 109"/>
              <p:cNvSpPr>
                <a:spLocks noChangeArrowheads="1"/>
              </p:cNvSpPr>
              <p:nvPr/>
            </p:nvSpPr>
            <p:spPr bwMode="auto">
              <a:xfrm>
                <a:off x="7519596" y="2377953"/>
                <a:ext cx="9045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dirty="0">
                    <a:solidFill>
                      <a:srgbClr val="000000"/>
                    </a:solidFill>
                  </a:rPr>
                  <a:t>Objections Resolution </a:t>
                </a:r>
                <a:endParaRPr lang="en-US" altLang="en-US" sz="1350" dirty="0"/>
              </a:p>
            </p:txBody>
          </p:sp>
        </p:grpSp>
        <p:grpSp>
          <p:nvGrpSpPr>
            <p:cNvPr id="168" name="Group 167"/>
            <p:cNvGrpSpPr/>
            <p:nvPr/>
          </p:nvGrpSpPr>
          <p:grpSpPr>
            <a:xfrm>
              <a:off x="5313026" y="2655370"/>
              <a:ext cx="1240172" cy="251222"/>
              <a:chOff x="7204675" y="2377078"/>
              <a:chExt cx="1653565" cy="334963"/>
            </a:xfrm>
          </p:grpSpPr>
          <p:sp>
            <p:nvSpPr>
              <p:cNvPr id="169" name="Freeform 61"/>
              <p:cNvSpPr>
                <a:spLocks/>
              </p:cNvSpPr>
              <p:nvPr/>
            </p:nvSpPr>
            <p:spPr bwMode="auto">
              <a:xfrm>
                <a:off x="7204675" y="2377078"/>
                <a:ext cx="255588" cy="334963"/>
              </a:xfrm>
              <a:custGeom>
                <a:avLst/>
                <a:gdLst>
                  <a:gd name="T0" fmla="*/ 80 w 161"/>
                  <a:gd name="T1" fmla="*/ 0 h 211"/>
                  <a:gd name="T2" fmla="*/ 59 w 161"/>
                  <a:gd name="T3" fmla="*/ 3 h 211"/>
                  <a:gd name="T4" fmla="*/ 39 w 161"/>
                  <a:gd name="T5" fmla="*/ 14 h 211"/>
                  <a:gd name="T6" fmla="*/ 23 w 161"/>
                  <a:gd name="T7" fmla="*/ 30 h 211"/>
                  <a:gd name="T8" fmla="*/ 11 w 161"/>
                  <a:gd name="T9" fmla="*/ 52 h 211"/>
                  <a:gd name="T10" fmla="*/ 2 w 161"/>
                  <a:gd name="T11" fmla="*/ 77 h 211"/>
                  <a:gd name="T12" fmla="*/ 0 w 161"/>
                  <a:gd name="T13" fmla="*/ 105 h 211"/>
                  <a:gd name="T14" fmla="*/ 2 w 161"/>
                  <a:gd name="T15" fmla="*/ 133 h 211"/>
                  <a:gd name="T16" fmla="*/ 11 w 161"/>
                  <a:gd name="T17" fmla="*/ 158 h 211"/>
                  <a:gd name="T18" fmla="*/ 23 w 161"/>
                  <a:gd name="T19" fmla="*/ 180 h 211"/>
                  <a:gd name="T20" fmla="*/ 39 w 161"/>
                  <a:gd name="T21" fmla="*/ 196 h 211"/>
                  <a:gd name="T22" fmla="*/ 59 w 161"/>
                  <a:gd name="T23" fmla="*/ 207 h 211"/>
                  <a:gd name="T24" fmla="*/ 80 w 161"/>
                  <a:gd name="T25" fmla="*/ 211 h 211"/>
                  <a:gd name="T26" fmla="*/ 102 w 161"/>
                  <a:gd name="T27" fmla="*/ 207 h 211"/>
                  <a:gd name="T28" fmla="*/ 121 w 161"/>
                  <a:gd name="T29" fmla="*/ 196 h 211"/>
                  <a:gd name="T30" fmla="*/ 137 w 161"/>
                  <a:gd name="T31" fmla="*/ 180 h 211"/>
                  <a:gd name="T32" fmla="*/ 150 w 161"/>
                  <a:gd name="T33" fmla="*/ 158 h 211"/>
                  <a:gd name="T34" fmla="*/ 158 w 161"/>
                  <a:gd name="T35" fmla="*/ 133 h 211"/>
                  <a:gd name="T36" fmla="*/ 161 w 161"/>
                  <a:gd name="T37" fmla="*/ 105 h 211"/>
                  <a:gd name="T38" fmla="*/ 158 w 161"/>
                  <a:gd name="T39" fmla="*/ 77 h 211"/>
                  <a:gd name="T40" fmla="*/ 150 w 161"/>
                  <a:gd name="T41" fmla="*/ 52 h 211"/>
                  <a:gd name="T42" fmla="*/ 137 w 161"/>
                  <a:gd name="T43" fmla="*/ 30 h 211"/>
                  <a:gd name="T44" fmla="*/ 121 w 161"/>
                  <a:gd name="T45" fmla="*/ 14 h 211"/>
                  <a:gd name="T46" fmla="*/ 102 w 161"/>
                  <a:gd name="T47" fmla="*/ 3 h 211"/>
                  <a:gd name="T48" fmla="*/ 80 w 161"/>
                  <a:gd name="T4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211">
                    <a:moveTo>
                      <a:pt x="80" y="0"/>
                    </a:moveTo>
                    <a:lnTo>
                      <a:pt x="59" y="3"/>
                    </a:lnTo>
                    <a:lnTo>
                      <a:pt x="39" y="14"/>
                    </a:lnTo>
                    <a:lnTo>
                      <a:pt x="23" y="30"/>
                    </a:lnTo>
                    <a:lnTo>
                      <a:pt x="11" y="52"/>
                    </a:lnTo>
                    <a:lnTo>
                      <a:pt x="2" y="77"/>
                    </a:lnTo>
                    <a:lnTo>
                      <a:pt x="0" y="105"/>
                    </a:lnTo>
                    <a:lnTo>
                      <a:pt x="2" y="133"/>
                    </a:lnTo>
                    <a:lnTo>
                      <a:pt x="11" y="158"/>
                    </a:lnTo>
                    <a:lnTo>
                      <a:pt x="23" y="180"/>
                    </a:lnTo>
                    <a:lnTo>
                      <a:pt x="39" y="196"/>
                    </a:lnTo>
                    <a:lnTo>
                      <a:pt x="59" y="207"/>
                    </a:lnTo>
                    <a:lnTo>
                      <a:pt x="80" y="211"/>
                    </a:lnTo>
                    <a:lnTo>
                      <a:pt x="102" y="207"/>
                    </a:lnTo>
                    <a:lnTo>
                      <a:pt x="121" y="196"/>
                    </a:lnTo>
                    <a:lnTo>
                      <a:pt x="137" y="180"/>
                    </a:lnTo>
                    <a:lnTo>
                      <a:pt x="150" y="158"/>
                    </a:lnTo>
                    <a:lnTo>
                      <a:pt x="158" y="133"/>
                    </a:lnTo>
                    <a:lnTo>
                      <a:pt x="161" y="105"/>
                    </a:lnTo>
                    <a:lnTo>
                      <a:pt x="158" y="77"/>
                    </a:lnTo>
                    <a:lnTo>
                      <a:pt x="150" y="52"/>
                    </a:lnTo>
                    <a:lnTo>
                      <a:pt x="137" y="30"/>
                    </a:lnTo>
                    <a:lnTo>
                      <a:pt x="121" y="14"/>
                    </a:lnTo>
                    <a:lnTo>
                      <a:pt x="102" y="3"/>
                    </a:lnTo>
                    <a:lnTo>
                      <a:pt x="80" y="0"/>
                    </a:lnTo>
                    <a:close/>
                  </a:path>
                </a:pathLst>
              </a:custGeom>
              <a:solidFill>
                <a:srgbClr val="00A6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170" name="Rectangle 136"/>
              <p:cNvSpPr>
                <a:spLocks noChangeArrowheads="1"/>
              </p:cNvSpPr>
              <p:nvPr/>
            </p:nvSpPr>
            <p:spPr bwMode="auto">
              <a:xfrm flipH="1">
                <a:off x="7236426" y="2444627"/>
                <a:ext cx="18692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en-US" altLang="en-US" sz="900" b="1" i="1" dirty="0">
                    <a:solidFill>
                      <a:srgbClr val="FFFFFF"/>
                    </a:solidFill>
                  </a:rPr>
                  <a:t>3</a:t>
                </a:r>
                <a:endParaRPr lang="en-US" altLang="en-US" sz="1350" dirty="0"/>
              </a:p>
            </p:txBody>
          </p:sp>
          <p:sp>
            <p:nvSpPr>
              <p:cNvPr id="82" name="Rectangle 136"/>
              <p:cNvSpPr>
                <a:spLocks noChangeArrowheads="1"/>
              </p:cNvSpPr>
              <p:nvPr/>
            </p:nvSpPr>
            <p:spPr bwMode="auto">
              <a:xfrm flipH="1">
                <a:off x="8668013" y="2433479"/>
                <a:ext cx="1902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endParaRPr lang="en-US" altLang="en-US" sz="1350" i="1" dirty="0"/>
              </a:p>
            </p:txBody>
          </p:sp>
        </p:grpSp>
        <p:sp>
          <p:nvSpPr>
            <p:cNvPr id="132" name="TextBox 131"/>
            <p:cNvSpPr txBox="1"/>
            <p:nvPr/>
          </p:nvSpPr>
          <p:spPr>
            <a:xfrm>
              <a:off x="6999392" y="3414248"/>
              <a:ext cx="1426151" cy="1061829"/>
            </a:xfrm>
            <a:prstGeom prst="rect">
              <a:avLst/>
            </a:prstGeom>
            <a:noFill/>
          </p:spPr>
          <p:txBody>
            <a:bodyPr wrap="square" rtlCol="0">
              <a:spAutoFit/>
            </a:bodyPr>
            <a:lstStyle/>
            <a:p>
              <a:r>
                <a:rPr lang="en-US" sz="900" dirty="0"/>
                <a:t>Responsible Official issues decisions after the reviewing officer’s written response, as long as the decision is consistent with the response </a:t>
              </a:r>
            </a:p>
          </p:txBody>
        </p:sp>
        <p:cxnSp>
          <p:nvCxnSpPr>
            <p:cNvPr id="4" name="Straight Connector 3"/>
            <p:cNvCxnSpPr/>
            <p:nvPr/>
          </p:nvCxnSpPr>
          <p:spPr>
            <a:xfrm>
              <a:off x="3504360" y="3362858"/>
              <a:ext cx="0" cy="731520"/>
            </a:xfrm>
            <a:prstGeom prst="line">
              <a:avLst/>
            </a:prstGeom>
            <a:ln>
              <a:solidFill>
                <a:srgbClr val="27AAFF"/>
              </a:solidFill>
              <a:prstDash val="sys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233482" y="3340803"/>
              <a:ext cx="0" cy="304800"/>
            </a:xfrm>
            <a:prstGeom prst="line">
              <a:avLst/>
            </a:prstGeom>
            <a:ln>
              <a:solidFill>
                <a:srgbClr val="27AAFF"/>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32768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886700" cy="514350"/>
          </a:xfrm>
        </p:spPr>
        <p:txBody>
          <a:bodyPr>
            <a:noAutofit/>
          </a:bodyPr>
          <a:lstStyle/>
          <a:p>
            <a:r>
              <a:rPr lang="en-US" sz="2800" dirty="0" smtClean="0">
                <a:latin typeface="Century Gothic" panose="020B0502020202020204" pitchFamily="34" charset="0"/>
              </a:rPr>
              <a:t>Monitoring and Adaptive Management</a:t>
            </a:r>
            <a:endParaRPr lang="en-US" sz="2800" dirty="0">
              <a:latin typeface="Century Gothic" panose="020B0502020202020204" pitchFamily="34" charset="0"/>
            </a:endParaRPr>
          </a:p>
        </p:txBody>
      </p:sp>
      <p:sp>
        <p:nvSpPr>
          <p:cNvPr id="3" name="Content Placeholder 2"/>
          <p:cNvSpPr>
            <a:spLocks noGrp="1"/>
          </p:cNvSpPr>
          <p:nvPr>
            <p:ph idx="1"/>
          </p:nvPr>
        </p:nvSpPr>
        <p:spPr>
          <a:xfrm>
            <a:off x="609601" y="1524000"/>
            <a:ext cx="8077200" cy="5622052"/>
          </a:xfrm>
        </p:spPr>
        <p:txBody>
          <a:bodyPr>
            <a:spAutoFit/>
          </a:bodyPr>
          <a:lstStyle/>
          <a:p>
            <a:endParaRPr lang="en-US" sz="2400" dirty="0" smtClean="0">
              <a:latin typeface="Arial Black" panose="020B0A04020102020204" pitchFamily="34" charset="0"/>
            </a:endParaRPr>
          </a:p>
          <a:p>
            <a:r>
              <a:rPr lang="en-US" sz="2400" dirty="0"/>
              <a:t>Once revision of a land management plan is complete, the Forest Service will begin managing the national forest or grassland consistent with the direction contained in the new plan. </a:t>
            </a:r>
          </a:p>
          <a:p>
            <a:r>
              <a:rPr lang="en-US" sz="2400" dirty="0" smtClean="0"/>
              <a:t>The </a:t>
            </a:r>
            <a:r>
              <a:rPr lang="en-US" sz="2400" dirty="0"/>
              <a:t>plan monitoring program must include monitoring questions and indicators about ecological, social, cultural, and economic impacts of plan </a:t>
            </a:r>
            <a:r>
              <a:rPr lang="en-US" sz="2400" dirty="0" smtClean="0"/>
              <a:t>implementation.</a:t>
            </a:r>
          </a:p>
          <a:p>
            <a:r>
              <a:rPr lang="en-US" sz="2400" dirty="0"/>
              <a:t>Helps managers determine whether to propose one or more changes to the plan through amendment or revision. The process of monitoring, evaluating, and adjusting (referred to as adaptive management) is central to the Forest Service’s ability to respond to changing conditions over time.</a:t>
            </a:r>
          </a:p>
          <a:p>
            <a:endParaRPr lang="en-US" sz="2400" dirty="0"/>
          </a:p>
        </p:txBody>
      </p:sp>
    </p:spTree>
    <p:extLst>
      <p:ext uri="{BB962C8B-B14F-4D97-AF65-F5344CB8AC3E}">
        <p14:creationId xmlns:p14="http://schemas.microsoft.com/office/powerpoint/2010/main" val="27340386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886700" cy="514350"/>
          </a:xfrm>
        </p:spPr>
        <p:txBody>
          <a:bodyPr>
            <a:noAutofit/>
          </a:bodyPr>
          <a:lstStyle/>
          <a:p>
            <a:r>
              <a:rPr lang="en-US" sz="2800" dirty="0" smtClean="0">
                <a:latin typeface="Century Gothic" panose="020B0502020202020204" pitchFamily="34" charset="0"/>
              </a:rPr>
              <a:t>Monitoring and Adaptive Management, cont.</a:t>
            </a:r>
            <a:endParaRPr lang="en-US" sz="2800" dirty="0">
              <a:latin typeface="Century Gothic" panose="020B0502020202020204" pitchFamily="34" charset="0"/>
            </a:endParaRPr>
          </a:p>
        </p:txBody>
      </p:sp>
      <p:sp>
        <p:nvSpPr>
          <p:cNvPr id="3" name="Content Placeholder 2"/>
          <p:cNvSpPr>
            <a:spLocks noGrp="1"/>
          </p:cNvSpPr>
          <p:nvPr>
            <p:ph idx="1"/>
          </p:nvPr>
        </p:nvSpPr>
        <p:spPr>
          <a:xfrm>
            <a:off x="609601" y="1524000"/>
            <a:ext cx="8077200" cy="3223959"/>
          </a:xfrm>
        </p:spPr>
        <p:txBody>
          <a:bodyPr>
            <a:spAutoFit/>
          </a:bodyPr>
          <a:lstStyle/>
          <a:p>
            <a:endParaRPr lang="en-US" sz="2400" dirty="0" smtClean="0">
              <a:latin typeface="Arial Black" panose="020B0A04020102020204" pitchFamily="34" charset="0"/>
            </a:endParaRPr>
          </a:p>
          <a:p>
            <a:r>
              <a:rPr lang="en-US" sz="2400" dirty="0"/>
              <a:t>During the life of the plan, the Forest Service and its partners must work together to monitor the effectiveness of the revised plan.</a:t>
            </a:r>
          </a:p>
          <a:p>
            <a:r>
              <a:rPr lang="en-US" sz="2400" dirty="0" smtClean="0"/>
              <a:t>Monitoring </a:t>
            </a:r>
            <a:r>
              <a:rPr lang="en-US" sz="2400" dirty="0"/>
              <a:t>provides feedback by testing assumptions, tracking relevant conditions over time, and measuring management </a:t>
            </a:r>
            <a:r>
              <a:rPr lang="en-US" sz="2400" dirty="0" smtClean="0"/>
              <a:t>effectiveness. </a:t>
            </a:r>
            <a:endParaRPr lang="en-US" sz="2400" dirty="0"/>
          </a:p>
          <a:p>
            <a:endParaRPr lang="en-US" sz="1800" dirty="0"/>
          </a:p>
        </p:txBody>
      </p:sp>
    </p:spTree>
    <p:extLst>
      <p:ext uri="{BB962C8B-B14F-4D97-AF65-F5344CB8AC3E}">
        <p14:creationId xmlns:p14="http://schemas.microsoft.com/office/powerpoint/2010/main" val="37446398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371600"/>
            <a:ext cx="8077200" cy="5486400"/>
          </a:xfrm>
        </p:spPr>
        <p:txBody>
          <a:bodyPr>
            <a:normAutofit fontScale="40000" lnSpcReduction="20000"/>
          </a:bodyPr>
          <a:lstStyle/>
          <a:p>
            <a:endParaRPr lang="en-US" dirty="0" smtClean="0">
              <a:latin typeface="Arial Black" panose="020B0A04020102020204" pitchFamily="34" charset="0"/>
            </a:endParaRPr>
          </a:p>
          <a:p>
            <a:pPr marL="0" lvl="1" indent="0">
              <a:buNone/>
            </a:pPr>
            <a:r>
              <a:rPr lang="en-US" sz="5100" dirty="0" smtClean="0"/>
              <a:t>Relationship of plan monitoring program and broader scale monitoring program:</a:t>
            </a:r>
          </a:p>
          <a:p>
            <a:r>
              <a:rPr lang="en-US" sz="4600" u="sng" dirty="0" smtClean="0"/>
              <a:t>Plan Monitoring Program:</a:t>
            </a:r>
            <a:r>
              <a:rPr lang="en-US" sz="4600" dirty="0" smtClean="0"/>
              <a:t> The plan monitoring program is designed to test whether assumptions made during planning were accurate and to track progress towards meeting the desired conditions set out in the revised plan. Information from the plan monitoring program informs the Forest Service and the public as to whether changes to the plan are necessary.</a:t>
            </a:r>
          </a:p>
          <a:p>
            <a:r>
              <a:rPr lang="en-US" sz="4600" u="sng" dirty="0" smtClean="0"/>
              <a:t>Broad-Scale Monitoring Strategy: </a:t>
            </a:r>
            <a:r>
              <a:rPr lang="en-US" sz="4600" dirty="0" smtClean="0"/>
              <a:t>The Forest Service is required to design and implement a broad-scale monitoring strategy to support plan monitoring IF there is a need to answer a plan monitoring question at a scale larger than the plan area. This monitoring program will be developed by the Regional Forester with input from the Forest Supervisors. It is designed to ask and answer socioeconomic and ecological questions in the plan monitoring programs that are best answered at a larger geographic scale (for example, whether and how climate change is affecting water availability across an ecosystem such as the Great Basin). </a:t>
            </a:r>
          </a:p>
          <a:p>
            <a:endParaRPr lang="en-US" sz="4600" dirty="0" smtClean="0"/>
          </a:p>
          <a:p>
            <a:pPr marL="0" indent="0">
              <a:buNone/>
            </a:pPr>
            <a:r>
              <a:rPr lang="en-US" sz="5000" i="1" dirty="0" smtClean="0"/>
              <a:t>The Forest Service must produce a biennial monitoring report for forest plans.</a:t>
            </a:r>
          </a:p>
          <a:p>
            <a:endParaRPr lang="en-US" dirty="0">
              <a:latin typeface="Arial Rounded MT Bold" panose="020F0704030504030204" pitchFamily="34" charset="0"/>
            </a:endParaRPr>
          </a:p>
        </p:txBody>
      </p:sp>
      <p:sp>
        <p:nvSpPr>
          <p:cNvPr id="5" name="Title 1"/>
          <p:cNvSpPr txBox="1">
            <a:spLocks/>
          </p:cNvSpPr>
          <p:nvPr/>
        </p:nvSpPr>
        <p:spPr bwMode="auto">
          <a:xfrm>
            <a:off x="609600" y="381000"/>
            <a:ext cx="7886700" cy="514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itchFamily="34" charset="0"/>
              </a:defRPr>
            </a:lvl2pPr>
            <a:lvl3pPr algn="l" rtl="0" fontAlgn="base">
              <a:spcBef>
                <a:spcPct val="0"/>
              </a:spcBef>
              <a:spcAft>
                <a:spcPct val="0"/>
              </a:spcAft>
              <a:defRPr sz="4400">
                <a:solidFill>
                  <a:schemeClr val="tx2"/>
                </a:solidFill>
                <a:latin typeface="Tw Cen MT" pitchFamily="34" charset="0"/>
              </a:defRPr>
            </a:lvl3pPr>
            <a:lvl4pPr algn="l" rtl="0" fontAlgn="base">
              <a:spcBef>
                <a:spcPct val="0"/>
              </a:spcBef>
              <a:spcAft>
                <a:spcPct val="0"/>
              </a:spcAft>
              <a:defRPr sz="4400">
                <a:solidFill>
                  <a:schemeClr val="tx2"/>
                </a:solidFill>
                <a:latin typeface="Tw Cen MT" pitchFamily="34" charset="0"/>
              </a:defRPr>
            </a:lvl4pPr>
            <a:lvl5pPr algn="l" rtl="0" fontAlgn="base">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r>
              <a:rPr lang="en-US" sz="2800" dirty="0" smtClean="0">
                <a:latin typeface="Century Gothic" panose="020B0502020202020204" pitchFamily="34" charset="0"/>
              </a:rPr>
              <a:t>Monitoring and Adaptive </a:t>
            </a:r>
            <a:r>
              <a:rPr lang="en-US" sz="2800" dirty="0" smtClean="0">
                <a:latin typeface="Century Gothic" panose="020B0502020202020204" pitchFamily="34" charset="0"/>
              </a:rPr>
              <a:t>Management</a:t>
            </a:r>
            <a:endParaRPr lang="en-US" sz="2800" dirty="0">
              <a:latin typeface="Century Gothic" panose="020B0502020202020204" pitchFamily="34" charset="0"/>
            </a:endParaRPr>
          </a:p>
        </p:txBody>
      </p:sp>
    </p:spTree>
    <p:extLst>
      <p:ext uri="{BB962C8B-B14F-4D97-AF65-F5344CB8AC3E}">
        <p14:creationId xmlns:p14="http://schemas.microsoft.com/office/powerpoint/2010/main" val="1083976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e Planning Process"/>
          <p:cNvSpPr>
            <a:spLocks noGrp="1"/>
          </p:cNvSpPr>
          <p:nvPr>
            <p:ph type="title"/>
          </p:nvPr>
        </p:nvSpPr>
        <p:spPr/>
        <p:txBody>
          <a:bodyPr/>
          <a:lstStyle/>
          <a:p>
            <a:r>
              <a:rPr lang="en-US" sz="4000" dirty="0">
                <a:latin typeface="Century Gothic" panose="020B0502020202020204" pitchFamily="34" charset="0"/>
              </a:rPr>
              <a:t>The Planning Process</a:t>
            </a:r>
          </a:p>
        </p:txBody>
      </p:sp>
      <p:pic>
        <p:nvPicPr>
          <p:cNvPr id="5" name="Content Placeholder 2" descr="The planning process"/>
          <p:cNvPicPr>
            <a:picLocks noGrp="1" noChangeAspect="1"/>
          </p:cNvPicPr>
          <p:nvPr>
            <p:ph sz="quarter" idx="1"/>
          </p:nvPr>
        </p:nvPicPr>
        <p:blipFill rotWithShape="1">
          <a:blip r:embed="rId3" cstate="print">
            <a:extLst>
              <a:ext uri="{28A0092B-C50C-407E-A947-70E740481C1C}">
                <a14:useLocalDpi xmlns:a14="http://schemas.microsoft.com/office/drawing/2010/main" val="0"/>
              </a:ext>
            </a:extLst>
          </a:blip>
          <a:srcRect l="3749" t="15366" r="195" b="35593"/>
          <a:stretch/>
        </p:blipFill>
        <p:spPr>
          <a:xfrm>
            <a:off x="381000" y="1548480"/>
            <a:ext cx="8382000" cy="5538120"/>
          </a:xfrm>
        </p:spPr>
      </p:pic>
    </p:spTree>
    <p:extLst>
      <p:ext uri="{BB962C8B-B14F-4D97-AF65-F5344CB8AC3E}">
        <p14:creationId xmlns:p14="http://schemas.microsoft.com/office/powerpoint/2010/main" val="32076182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latin typeface="Century Gothic" panose="020B0502020202020204" pitchFamily="34" charset="0"/>
              </a:rPr>
              <a:t>QUESTIONS?</a:t>
            </a:r>
            <a:endParaRPr lang="en-US" u="sng" dirty="0">
              <a:latin typeface="Century Gothic" panose="020B0502020202020204" pitchFamily="34" charset="0"/>
            </a:endParaRPr>
          </a:p>
        </p:txBody>
      </p:sp>
    </p:spTree>
    <p:extLst>
      <p:ext uri="{BB962C8B-B14F-4D97-AF65-F5344CB8AC3E}">
        <p14:creationId xmlns:p14="http://schemas.microsoft.com/office/powerpoint/2010/main" val="42465231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Planning Topics</a:t>
            </a:r>
            <a:endParaRPr lang="en-US" dirty="0"/>
          </a:p>
        </p:txBody>
      </p:sp>
      <p:sp>
        <p:nvSpPr>
          <p:cNvPr id="3" name="Content Placeholder 2"/>
          <p:cNvSpPr>
            <a:spLocks noGrp="1"/>
          </p:cNvSpPr>
          <p:nvPr>
            <p:ph sz="quarter" idx="1"/>
          </p:nvPr>
        </p:nvSpPr>
        <p:spPr>
          <a:xfrm>
            <a:off x="612648" y="1752600"/>
            <a:ext cx="8153400" cy="4572000"/>
          </a:xfrm>
        </p:spPr>
        <p:txBody>
          <a:bodyPr numCol="2">
            <a:noAutofit/>
          </a:bodyPr>
          <a:lstStyle/>
          <a:p>
            <a:r>
              <a:rPr lang="en-US" sz="1800" b="1" i="1" dirty="0">
                <a:latin typeface="Century Gothic" panose="020B0502020202020204" pitchFamily="34" charset="0"/>
              </a:rPr>
              <a:t>Ecological Sustainability</a:t>
            </a:r>
            <a:endParaRPr lang="en-US" sz="1800" dirty="0">
              <a:latin typeface="Century Gothic" panose="020B0502020202020204" pitchFamily="34" charset="0"/>
            </a:endParaRPr>
          </a:p>
          <a:p>
            <a:r>
              <a:rPr lang="en-US" sz="1800" b="1" i="1" dirty="0">
                <a:latin typeface="Century Gothic" panose="020B0502020202020204" pitchFamily="34" charset="0"/>
              </a:rPr>
              <a:t>Social and Economic Sustainability</a:t>
            </a:r>
            <a:endParaRPr lang="en-US" sz="1800" dirty="0">
              <a:latin typeface="Century Gothic" panose="020B0502020202020204" pitchFamily="34" charset="0"/>
            </a:endParaRPr>
          </a:p>
          <a:p>
            <a:r>
              <a:rPr lang="en-US" sz="1800" b="1" i="1" dirty="0" smtClean="0">
                <a:latin typeface="Century Gothic" panose="020B0502020202020204" pitchFamily="34" charset="0"/>
              </a:rPr>
              <a:t>Adjacent </a:t>
            </a:r>
            <a:r>
              <a:rPr lang="en-US" sz="1800" b="1" i="1" dirty="0">
                <a:latin typeface="Century Gothic" panose="020B0502020202020204" pitchFamily="34" charset="0"/>
              </a:rPr>
              <a:t>Lands and Inholdings</a:t>
            </a:r>
            <a:endParaRPr lang="en-US" sz="1800" dirty="0">
              <a:latin typeface="Century Gothic" panose="020B0502020202020204" pitchFamily="34" charset="0"/>
            </a:endParaRPr>
          </a:p>
          <a:p>
            <a:r>
              <a:rPr lang="en-US" sz="1800" b="1" i="1" dirty="0">
                <a:latin typeface="Century Gothic" panose="020B0502020202020204" pitchFamily="34" charset="0"/>
              </a:rPr>
              <a:t>Air Quality</a:t>
            </a:r>
            <a:endParaRPr lang="en-US" sz="1800" dirty="0">
              <a:latin typeface="Century Gothic" panose="020B0502020202020204" pitchFamily="34" charset="0"/>
            </a:endParaRPr>
          </a:p>
          <a:p>
            <a:r>
              <a:rPr lang="en-US" sz="1800" b="1" i="1" dirty="0">
                <a:latin typeface="Century Gothic" panose="020B0502020202020204" pitchFamily="34" charset="0"/>
              </a:rPr>
              <a:t>Climate Change</a:t>
            </a:r>
            <a:endParaRPr lang="en-US" sz="1800" dirty="0">
              <a:latin typeface="Century Gothic" panose="020B0502020202020204" pitchFamily="34" charset="0"/>
            </a:endParaRPr>
          </a:p>
          <a:p>
            <a:r>
              <a:rPr lang="en-US" sz="1800" b="1" i="1" dirty="0">
                <a:latin typeface="Century Gothic" panose="020B0502020202020204" pitchFamily="34" charset="0"/>
              </a:rPr>
              <a:t>Cultural </a:t>
            </a:r>
            <a:r>
              <a:rPr lang="en-US" sz="1800" b="1" i="1" dirty="0" smtClean="0">
                <a:latin typeface="Century Gothic" panose="020B0502020202020204" pitchFamily="34" charset="0"/>
              </a:rPr>
              <a:t>&amp; Heritage Resources</a:t>
            </a:r>
            <a:endParaRPr lang="en-US" sz="1800" dirty="0">
              <a:latin typeface="Century Gothic" panose="020B0502020202020204" pitchFamily="34" charset="0"/>
            </a:endParaRPr>
          </a:p>
          <a:p>
            <a:r>
              <a:rPr lang="en-US" sz="1800" b="1" i="1" dirty="0" smtClean="0">
                <a:latin typeface="Century Gothic" panose="020B0502020202020204" pitchFamily="34" charset="0"/>
              </a:rPr>
              <a:t>Fire </a:t>
            </a:r>
            <a:r>
              <a:rPr lang="en-US" sz="1800" b="1" i="1" dirty="0">
                <a:latin typeface="Century Gothic" panose="020B0502020202020204" pitchFamily="34" charset="0"/>
              </a:rPr>
              <a:t>and Fuels Management</a:t>
            </a:r>
            <a:endParaRPr lang="en-US" sz="1800" dirty="0">
              <a:latin typeface="Century Gothic" panose="020B0502020202020204" pitchFamily="34" charset="0"/>
            </a:endParaRPr>
          </a:p>
          <a:p>
            <a:r>
              <a:rPr lang="en-US" sz="1800" b="1" i="1" dirty="0">
                <a:latin typeface="Century Gothic" panose="020B0502020202020204" pitchFamily="34" charset="0"/>
              </a:rPr>
              <a:t>Fish, Wildlife, and Plants </a:t>
            </a:r>
            <a:endParaRPr lang="en-US" sz="1800" dirty="0">
              <a:latin typeface="Century Gothic" panose="020B0502020202020204" pitchFamily="34" charset="0"/>
            </a:endParaRPr>
          </a:p>
          <a:p>
            <a:pPr lvl="1"/>
            <a:r>
              <a:rPr lang="en-US" sz="1200" b="1" i="1" dirty="0" smtClean="0">
                <a:latin typeface="Century Gothic" panose="020B0502020202020204" pitchFamily="34" charset="0"/>
              </a:rPr>
              <a:t>Threatened</a:t>
            </a:r>
            <a:r>
              <a:rPr lang="en-US" sz="1200" b="1" i="1" dirty="0">
                <a:latin typeface="Century Gothic" panose="020B0502020202020204" pitchFamily="34" charset="0"/>
              </a:rPr>
              <a:t>, endangered, proposed, and candidate species </a:t>
            </a:r>
            <a:endParaRPr lang="en-US" sz="1200" dirty="0">
              <a:latin typeface="Century Gothic" panose="020B0502020202020204" pitchFamily="34" charset="0"/>
            </a:endParaRPr>
          </a:p>
          <a:p>
            <a:pPr lvl="1"/>
            <a:r>
              <a:rPr lang="en-US" sz="1200" b="1" i="1" dirty="0" smtClean="0">
                <a:latin typeface="Century Gothic" panose="020B0502020202020204" pitchFamily="34" charset="0"/>
              </a:rPr>
              <a:t>Species </a:t>
            </a:r>
            <a:r>
              <a:rPr lang="en-US" sz="1200" b="1" i="1" dirty="0">
                <a:latin typeface="Century Gothic" panose="020B0502020202020204" pitchFamily="34" charset="0"/>
              </a:rPr>
              <a:t>of conservation concern </a:t>
            </a:r>
            <a:endParaRPr lang="en-US" sz="1200" dirty="0">
              <a:latin typeface="Century Gothic" panose="020B0502020202020204" pitchFamily="34" charset="0"/>
            </a:endParaRPr>
          </a:p>
          <a:p>
            <a:endParaRPr lang="en-US" sz="1800" b="1" i="1" dirty="0" smtClean="0">
              <a:latin typeface="Century Gothic" panose="020B0502020202020204" pitchFamily="34" charset="0"/>
            </a:endParaRPr>
          </a:p>
          <a:p>
            <a:r>
              <a:rPr lang="en-US" sz="1800" b="1" i="1" dirty="0" smtClean="0">
                <a:latin typeface="Century Gothic" panose="020B0502020202020204" pitchFamily="34" charset="0"/>
              </a:rPr>
              <a:t>Fishing</a:t>
            </a:r>
            <a:r>
              <a:rPr lang="en-US" sz="1800" b="1" i="1" dirty="0">
                <a:latin typeface="Century Gothic" panose="020B0502020202020204" pitchFamily="34" charset="0"/>
              </a:rPr>
              <a:t>, Hunting, </a:t>
            </a:r>
            <a:r>
              <a:rPr lang="en-US" sz="1800" b="1" i="1" dirty="0" smtClean="0">
                <a:latin typeface="Century Gothic" panose="020B0502020202020204" pitchFamily="34" charset="0"/>
              </a:rPr>
              <a:t>Trapping, Subsistence, Viewing </a:t>
            </a:r>
            <a:r>
              <a:rPr lang="en-US" sz="1800" b="1" i="1" dirty="0">
                <a:latin typeface="Century Gothic" panose="020B0502020202020204" pitchFamily="34" charset="0"/>
              </a:rPr>
              <a:t>and </a:t>
            </a:r>
            <a:r>
              <a:rPr lang="en-US" sz="1800" b="1" i="1" dirty="0" smtClean="0">
                <a:latin typeface="Century Gothic" panose="020B0502020202020204" pitchFamily="34" charset="0"/>
              </a:rPr>
              <a:t>Gathering</a:t>
            </a:r>
          </a:p>
          <a:p>
            <a:r>
              <a:rPr lang="en-US" sz="1800" b="1" i="1" dirty="0" smtClean="0">
                <a:latin typeface="Century Gothic" panose="020B0502020202020204" pitchFamily="34" charset="0"/>
              </a:rPr>
              <a:t>Forests </a:t>
            </a:r>
            <a:r>
              <a:rPr lang="en-US" sz="1800" b="1" i="1" dirty="0">
                <a:latin typeface="Century Gothic" panose="020B0502020202020204" pitchFamily="34" charset="0"/>
              </a:rPr>
              <a:t>and Timber Management</a:t>
            </a:r>
            <a:endParaRPr lang="en-US" sz="1800" dirty="0">
              <a:latin typeface="Century Gothic" panose="020B0502020202020204" pitchFamily="34" charset="0"/>
            </a:endParaRPr>
          </a:p>
          <a:p>
            <a:r>
              <a:rPr lang="en-US" sz="1800" b="1" i="1" dirty="0">
                <a:latin typeface="Century Gothic" panose="020B0502020202020204" pitchFamily="34" charset="0"/>
              </a:rPr>
              <a:t>Grazing and Rangelands</a:t>
            </a:r>
            <a:endParaRPr lang="en-US" sz="1800" dirty="0">
              <a:latin typeface="Century Gothic" panose="020B0502020202020204" pitchFamily="34" charset="0"/>
            </a:endParaRPr>
          </a:p>
          <a:p>
            <a:r>
              <a:rPr lang="en-US" sz="1800" b="1" i="1" dirty="0">
                <a:latin typeface="Century Gothic" panose="020B0502020202020204" pitchFamily="34" charset="0"/>
              </a:rPr>
              <a:t>Renewable and Nonrenewable Energy and Mineral Resources</a:t>
            </a:r>
            <a:endParaRPr lang="en-US" sz="1800" dirty="0">
              <a:latin typeface="Century Gothic" panose="020B0502020202020204" pitchFamily="34" charset="0"/>
            </a:endParaRPr>
          </a:p>
          <a:p>
            <a:r>
              <a:rPr lang="en-US" sz="1800" b="1" i="1" dirty="0" smtClean="0">
                <a:latin typeface="Century Gothic" panose="020B0502020202020204" pitchFamily="34" charset="0"/>
              </a:rPr>
              <a:t>Soil</a:t>
            </a:r>
            <a:endParaRPr lang="en-US" sz="1800" dirty="0">
              <a:latin typeface="Century Gothic" panose="020B0502020202020204" pitchFamily="34" charset="0"/>
            </a:endParaRPr>
          </a:p>
          <a:p>
            <a:r>
              <a:rPr lang="en-US" sz="1800" b="1" i="1" dirty="0">
                <a:latin typeface="Century Gothic" panose="020B0502020202020204" pitchFamily="34" charset="0"/>
              </a:rPr>
              <a:t>Sustainable Recreation</a:t>
            </a:r>
            <a:endParaRPr lang="en-US" sz="1800" dirty="0">
              <a:latin typeface="Century Gothic" panose="020B0502020202020204" pitchFamily="34" charset="0"/>
            </a:endParaRPr>
          </a:p>
          <a:p>
            <a:r>
              <a:rPr lang="en-US" sz="1800" b="1" i="1" dirty="0">
                <a:latin typeface="Century Gothic" panose="020B0502020202020204" pitchFamily="34" charset="0"/>
              </a:rPr>
              <a:t>Water and Watersheds</a:t>
            </a:r>
            <a:endParaRPr lang="en-US" sz="1800" dirty="0">
              <a:latin typeface="Century Gothic" panose="020B0502020202020204" pitchFamily="34" charset="0"/>
            </a:endParaRPr>
          </a:p>
          <a:p>
            <a:r>
              <a:rPr lang="en-US" sz="1800" b="1" i="1" dirty="0">
                <a:latin typeface="Century Gothic" panose="020B0502020202020204" pitchFamily="34" charset="0"/>
              </a:rPr>
              <a:t>Wild and Scenic Rivers</a:t>
            </a:r>
            <a:endParaRPr lang="en-US" sz="1800" dirty="0">
              <a:latin typeface="Century Gothic" panose="020B0502020202020204" pitchFamily="34" charset="0"/>
            </a:endParaRPr>
          </a:p>
          <a:p>
            <a:r>
              <a:rPr lang="en-US" sz="1800" b="1" i="1" dirty="0">
                <a:latin typeface="Century Gothic" panose="020B0502020202020204" pitchFamily="34" charset="0"/>
              </a:rPr>
              <a:t>Wilderness </a:t>
            </a:r>
            <a:endParaRPr lang="en-US" sz="1800" dirty="0">
              <a:latin typeface="Century Gothic" panose="020B0502020202020204" pitchFamily="34" charset="0"/>
            </a:endParaRPr>
          </a:p>
        </p:txBody>
      </p:sp>
    </p:spTree>
    <p:extLst>
      <p:ext uri="{BB962C8B-B14F-4D97-AF65-F5344CB8AC3E}">
        <p14:creationId xmlns:p14="http://schemas.microsoft.com/office/powerpoint/2010/main" val="3572138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anose="020B0502020202020204" pitchFamily="34" charset="0"/>
              </a:rPr>
              <a:t>Ecological </a:t>
            </a:r>
            <a:r>
              <a:rPr lang="en-US" dirty="0">
                <a:latin typeface="Century Gothic" panose="020B0502020202020204" pitchFamily="34" charset="0"/>
              </a:rPr>
              <a:t>Sustainability </a:t>
            </a:r>
          </a:p>
        </p:txBody>
      </p:sp>
      <p:sp>
        <p:nvSpPr>
          <p:cNvPr id="3" name="Content Placeholder 2"/>
          <p:cNvSpPr>
            <a:spLocks noGrp="1"/>
          </p:cNvSpPr>
          <p:nvPr>
            <p:ph sz="quarter" idx="1"/>
          </p:nvPr>
        </p:nvSpPr>
        <p:spPr>
          <a:xfrm>
            <a:off x="612648" y="1905000"/>
            <a:ext cx="8153400" cy="4495800"/>
          </a:xfrm>
        </p:spPr>
        <p:txBody>
          <a:bodyPr/>
          <a:lstStyle/>
          <a:p>
            <a:r>
              <a:rPr lang="en-US" sz="2400" dirty="0" smtClean="0"/>
              <a:t>The </a:t>
            </a:r>
            <a:r>
              <a:rPr lang="en-US" sz="2400" dirty="0"/>
              <a:t>2012 Planning Rule focuses on integrating forest restoration, climate resilience, watershed protection, wildlife conservation, public engagement, and opportunities to contribute to vibrant local economies into an effective planning process that will result in sustainable forests over time. </a:t>
            </a:r>
          </a:p>
          <a:p>
            <a:r>
              <a:rPr lang="en-US" sz="2400" dirty="0"/>
              <a:t>Ecological </a:t>
            </a:r>
            <a:r>
              <a:rPr lang="en-US" sz="2400" dirty="0" smtClean="0"/>
              <a:t>sustainability is </a:t>
            </a:r>
            <a:r>
              <a:rPr lang="en-US" sz="2400" dirty="0"/>
              <a:t>the capability of ecosystems to maintain ecological integrity, which is the quality or condition of an ecosystem when its dominant ecological </a:t>
            </a:r>
            <a:r>
              <a:rPr lang="en-US" sz="2400" dirty="0" smtClean="0"/>
              <a:t>characteristics.</a:t>
            </a:r>
            <a:endParaRPr lang="en-US" sz="2400" dirty="0"/>
          </a:p>
        </p:txBody>
      </p:sp>
    </p:spTree>
    <p:extLst>
      <p:ext uri="{BB962C8B-B14F-4D97-AF65-F5344CB8AC3E}">
        <p14:creationId xmlns:p14="http://schemas.microsoft.com/office/powerpoint/2010/main" val="1265650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90600" y="457200"/>
            <a:ext cx="7696200" cy="1828800"/>
          </a:xfrm>
        </p:spPr>
        <p:txBody>
          <a:bodyPr>
            <a:normAutofit fontScale="90000"/>
          </a:bodyPr>
          <a:lstStyle/>
          <a:p>
            <a:pPr algn="ctr" fontAlgn="auto">
              <a:spcAft>
                <a:spcPts val="0"/>
              </a:spcAft>
              <a:defRPr/>
            </a:pPr>
            <a:r>
              <a:rPr lang="en-US" dirty="0" smtClean="0">
                <a:solidFill>
                  <a:schemeClr val="bg1"/>
                </a:solidFill>
                <a:latin typeface="Century Gothic" panose="020B0502020202020204" pitchFamily="34" charset="0"/>
              </a:rPr>
              <a:t>NATIONAL FOREST Planning </a:t>
            </a:r>
            <a:br>
              <a:rPr lang="en-US" dirty="0" smtClean="0">
                <a:solidFill>
                  <a:schemeClr val="bg1"/>
                </a:solidFill>
                <a:latin typeface="Century Gothic" panose="020B0502020202020204" pitchFamily="34" charset="0"/>
              </a:rPr>
            </a:br>
            <a:r>
              <a:rPr lang="en-US" dirty="0" smtClean="0">
                <a:solidFill>
                  <a:schemeClr val="bg1"/>
                </a:solidFill>
                <a:latin typeface="Century Gothic" panose="020B0502020202020204" pitchFamily="34" charset="0"/>
              </a:rPr>
              <a:t>USDA Forest Service </a:t>
            </a:r>
            <a:endParaRPr lang="en-US" dirty="0">
              <a:solidFill>
                <a:schemeClr val="bg1"/>
              </a:solidFill>
              <a:latin typeface="Century Gothic" panose="020B0502020202020204" pitchFamily="34" charset="0"/>
            </a:endParaRPr>
          </a:p>
        </p:txBody>
      </p:sp>
      <p:sp>
        <p:nvSpPr>
          <p:cNvPr id="9219" name="Subtitle 2"/>
          <p:cNvSpPr>
            <a:spLocks noGrp="1"/>
          </p:cNvSpPr>
          <p:nvPr>
            <p:ph type="subTitle" idx="1"/>
          </p:nvPr>
        </p:nvSpPr>
        <p:spPr>
          <a:xfrm>
            <a:off x="2362200" y="6049963"/>
            <a:ext cx="6781800" cy="685800"/>
          </a:xfrm>
          <a:solidFill>
            <a:srgbClr val="669900"/>
          </a:solidFill>
        </p:spPr>
        <p:txBody>
          <a:bodyPr>
            <a:normAutofit fontScale="77500" lnSpcReduction="20000"/>
          </a:bodyPr>
          <a:lstStyle/>
          <a:p>
            <a:r>
              <a:rPr lang="en-US" smtClean="0"/>
              <a:t>[Your name] [your email]@fs.fed.us</a:t>
            </a:r>
          </a:p>
          <a:p>
            <a:r>
              <a:rPr lang="en-US" smtClean="0"/>
              <a:t>[Your city &amp; state],  [current date]</a:t>
            </a:r>
            <a:endParaRPr lang="en-US" dirty="0" smtClean="0"/>
          </a:p>
        </p:txBody>
      </p:sp>
      <p:sp>
        <p:nvSpPr>
          <p:cNvPr id="3" name="Rectangle 2" descr="Background only"/>
          <p:cNvSpPr/>
          <p:nvPr/>
        </p:nvSpPr>
        <p:spPr>
          <a:xfrm>
            <a:off x="152400" y="5791200"/>
            <a:ext cx="838200" cy="2587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58444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Century Gothic" panose="020B0502020202020204" pitchFamily="34" charset="0"/>
              </a:rPr>
              <a:t>Social </a:t>
            </a:r>
            <a:r>
              <a:rPr lang="en-US" sz="3200" dirty="0">
                <a:latin typeface="Century Gothic" panose="020B0502020202020204" pitchFamily="34" charset="0"/>
              </a:rPr>
              <a:t>and Economic Sustainability </a:t>
            </a:r>
          </a:p>
        </p:txBody>
      </p:sp>
      <p:sp>
        <p:nvSpPr>
          <p:cNvPr id="3" name="Content Placeholder 2"/>
          <p:cNvSpPr>
            <a:spLocks noGrp="1"/>
          </p:cNvSpPr>
          <p:nvPr>
            <p:ph sz="quarter" idx="1"/>
          </p:nvPr>
        </p:nvSpPr>
        <p:spPr>
          <a:xfrm>
            <a:off x="616659" y="1828800"/>
            <a:ext cx="8153400" cy="4495800"/>
          </a:xfrm>
        </p:spPr>
        <p:txBody>
          <a:bodyPr/>
          <a:lstStyle/>
          <a:p>
            <a:r>
              <a:rPr lang="en-US" sz="2400" dirty="0" smtClean="0"/>
              <a:t>Requires </a:t>
            </a:r>
            <a:r>
              <a:rPr lang="en-US" sz="2400" dirty="0"/>
              <a:t>that forest plans recognize the role National Forest System lands play in the social and economic sustainability of communities dependent on and near the national </a:t>
            </a:r>
            <a:r>
              <a:rPr lang="en-US" sz="2400" dirty="0" smtClean="0"/>
              <a:t>forests. </a:t>
            </a:r>
            <a:endParaRPr lang="en-US" sz="2400" dirty="0"/>
          </a:p>
          <a:p>
            <a:r>
              <a:rPr lang="en-US" sz="2400" dirty="0"/>
              <a:t>H</a:t>
            </a:r>
            <a:r>
              <a:rPr lang="en-US" sz="2400" dirty="0" smtClean="0"/>
              <a:t>ighlights </a:t>
            </a:r>
            <a:r>
              <a:rPr lang="en-US" sz="2400" dirty="0"/>
              <a:t>how forest planning can help both the public and the Forest Service understand the many ways in which national forest management can enhance local, regional, and national economies and </a:t>
            </a:r>
            <a:r>
              <a:rPr lang="en-US" sz="2400" dirty="0" smtClean="0"/>
              <a:t>communities.  </a:t>
            </a:r>
            <a:endParaRPr lang="en-US" sz="2400" dirty="0"/>
          </a:p>
        </p:txBody>
      </p:sp>
    </p:spTree>
    <p:extLst>
      <p:ext uri="{BB962C8B-B14F-4D97-AF65-F5344CB8AC3E}">
        <p14:creationId xmlns:p14="http://schemas.microsoft.com/office/powerpoint/2010/main" val="3252477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Century Gothic" panose="020B0502020202020204" pitchFamily="34" charset="0"/>
              </a:rPr>
              <a:t>Adjacent </a:t>
            </a:r>
            <a:r>
              <a:rPr lang="en-US" sz="3600" dirty="0">
                <a:latin typeface="Century Gothic" panose="020B0502020202020204" pitchFamily="34" charset="0"/>
              </a:rPr>
              <a:t>Lands and Inholdings </a:t>
            </a:r>
          </a:p>
        </p:txBody>
      </p:sp>
      <p:sp>
        <p:nvSpPr>
          <p:cNvPr id="3" name="Content Placeholder 2"/>
          <p:cNvSpPr>
            <a:spLocks noGrp="1"/>
          </p:cNvSpPr>
          <p:nvPr>
            <p:ph sz="quarter" idx="1"/>
          </p:nvPr>
        </p:nvSpPr>
        <p:spPr>
          <a:xfrm>
            <a:off x="612648" y="1752600"/>
            <a:ext cx="8153400" cy="5105400"/>
          </a:xfrm>
        </p:spPr>
        <p:txBody>
          <a:bodyPr/>
          <a:lstStyle/>
          <a:p>
            <a:r>
              <a:rPr lang="en-US" sz="2400" dirty="0" smtClean="0"/>
              <a:t>Nearly </a:t>
            </a:r>
            <a:r>
              <a:rPr lang="en-US" sz="2400" dirty="0"/>
              <a:t>40 million acres of private, State, and other lands are within the boundaries of the national </a:t>
            </a:r>
            <a:r>
              <a:rPr lang="en-US" sz="2400" dirty="0" smtClean="0"/>
              <a:t>forests. </a:t>
            </a:r>
            <a:endParaRPr lang="en-US" sz="2400" dirty="0"/>
          </a:p>
          <a:p>
            <a:r>
              <a:rPr lang="en-US" sz="2400" dirty="0"/>
              <a:t>The Forest Service has no authority to make decisions for lands of other </a:t>
            </a:r>
            <a:r>
              <a:rPr lang="en-US" sz="2400" dirty="0" smtClean="0"/>
              <a:t>ownership. </a:t>
            </a:r>
            <a:endParaRPr lang="en-US" sz="2400" dirty="0"/>
          </a:p>
          <a:p>
            <a:r>
              <a:rPr lang="en-US" sz="2400" dirty="0"/>
              <a:t>The 2012 Planning Rule, </a:t>
            </a:r>
            <a:r>
              <a:rPr lang="en-US" sz="2400" dirty="0" smtClean="0"/>
              <a:t>requires </a:t>
            </a:r>
            <a:r>
              <a:rPr lang="en-US" sz="2400" dirty="0"/>
              <a:t>the responsible official to consider the broader landscape when revising forest </a:t>
            </a:r>
            <a:r>
              <a:rPr lang="en-US" sz="2400" dirty="0" smtClean="0"/>
              <a:t>plans such as:</a:t>
            </a:r>
          </a:p>
          <a:p>
            <a:pPr lvl="1">
              <a:buFont typeface="Wingdings" panose="05000000000000000000" pitchFamily="2" charset="2"/>
              <a:buChar char="q"/>
            </a:pPr>
            <a:r>
              <a:rPr lang="en-US" sz="2100" dirty="0" smtClean="0"/>
              <a:t>What's </a:t>
            </a:r>
            <a:r>
              <a:rPr lang="en-US" sz="2100" dirty="0"/>
              <a:t>occurring on adjacent </a:t>
            </a:r>
            <a:r>
              <a:rPr lang="en-US" sz="2100" dirty="0" smtClean="0"/>
              <a:t>lands?</a:t>
            </a:r>
          </a:p>
          <a:p>
            <a:pPr lvl="1">
              <a:buFont typeface="Wingdings" panose="05000000000000000000" pitchFamily="2" charset="2"/>
              <a:buChar char="q"/>
            </a:pPr>
            <a:r>
              <a:rPr lang="en-US" sz="2100" dirty="0" smtClean="0"/>
              <a:t>Access to/from </a:t>
            </a:r>
            <a:r>
              <a:rPr lang="en-US" sz="2100" dirty="0"/>
              <a:t>adjacent </a:t>
            </a:r>
            <a:r>
              <a:rPr lang="en-US" sz="2100" dirty="0" smtClean="0"/>
              <a:t>lands</a:t>
            </a:r>
          </a:p>
          <a:p>
            <a:pPr lvl="1">
              <a:buFont typeface="Wingdings" panose="05000000000000000000" pitchFamily="2" charset="2"/>
              <a:buChar char="q"/>
            </a:pPr>
            <a:r>
              <a:rPr lang="en-US" sz="2100" dirty="0" smtClean="0"/>
              <a:t>Effects </a:t>
            </a:r>
            <a:r>
              <a:rPr lang="en-US" sz="2100" dirty="0"/>
              <a:t>of activities that cross </a:t>
            </a:r>
            <a:r>
              <a:rPr lang="en-US" sz="2100" dirty="0" smtClean="0"/>
              <a:t>borders</a:t>
            </a:r>
            <a:endParaRPr lang="en-US" sz="2100" dirty="0"/>
          </a:p>
        </p:txBody>
      </p:sp>
    </p:spTree>
    <p:extLst>
      <p:ext uri="{BB962C8B-B14F-4D97-AF65-F5344CB8AC3E}">
        <p14:creationId xmlns:p14="http://schemas.microsoft.com/office/powerpoint/2010/main" val="2661547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anose="020B0502020202020204" pitchFamily="34" charset="0"/>
              </a:rPr>
              <a:t>Air </a:t>
            </a:r>
            <a:r>
              <a:rPr lang="en-US" dirty="0">
                <a:latin typeface="Century Gothic" panose="020B0502020202020204" pitchFamily="34" charset="0"/>
              </a:rPr>
              <a:t>Quality </a:t>
            </a:r>
          </a:p>
        </p:txBody>
      </p:sp>
      <p:sp>
        <p:nvSpPr>
          <p:cNvPr id="3" name="Content Placeholder 2"/>
          <p:cNvSpPr>
            <a:spLocks noGrp="1"/>
          </p:cNvSpPr>
          <p:nvPr>
            <p:ph sz="quarter" idx="1"/>
          </p:nvPr>
        </p:nvSpPr>
        <p:spPr>
          <a:xfrm>
            <a:off x="612648" y="1828800"/>
            <a:ext cx="8153400" cy="3965188"/>
          </a:xfrm>
        </p:spPr>
        <p:txBody>
          <a:bodyPr>
            <a:spAutoFit/>
          </a:bodyPr>
          <a:lstStyle/>
          <a:p>
            <a:r>
              <a:rPr lang="en-US" sz="2400" dirty="0" smtClean="0"/>
              <a:t>The assessment should examine </a:t>
            </a:r>
            <a:r>
              <a:rPr lang="en-US" sz="2400" dirty="0"/>
              <a:t>air quality conditions and trends in the planning area </a:t>
            </a:r>
            <a:r>
              <a:rPr lang="en-US" sz="2400" dirty="0" smtClean="0"/>
              <a:t>and vicinity</a:t>
            </a:r>
            <a:r>
              <a:rPr lang="en-US" sz="2400" dirty="0"/>
              <a:t>. It should identify the main types of air pollution (such as </a:t>
            </a:r>
            <a:r>
              <a:rPr lang="en-US" sz="2400" dirty="0" smtClean="0"/>
              <a:t>particulates) and </a:t>
            </a:r>
            <a:r>
              <a:rPr lang="en-US" sz="2400" dirty="0"/>
              <a:t>their sources </a:t>
            </a:r>
            <a:r>
              <a:rPr lang="en-US" sz="2400" dirty="0" smtClean="0"/>
              <a:t>(e.g., forest </a:t>
            </a:r>
            <a:r>
              <a:rPr lang="en-US" sz="2400" dirty="0"/>
              <a:t>fires, dust from unpaved roads, </a:t>
            </a:r>
            <a:r>
              <a:rPr lang="en-US" sz="2400" dirty="0" smtClean="0"/>
              <a:t>etc.).</a:t>
            </a:r>
            <a:endParaRPr lang="en-US" sz="2400" dirty="0"/>
          </a:p>
          <a:p>
            <a:r>
              <a:rPr lang="en-US" sz="2400" dirty="0" smtClean="0"/>
              <a:t>From </a:t>
            </a:r>
            <a:r>
              <a:rPr lang="en-US" sz="2400" dirty="0"/>
              <a:t>both a regulatory and public health standpoint, air quality is a vital consideration in forest planning</a:t>
            </a:r>
            <a:r>
              <a:rPr lang="en-US" sz="2400" dirty="0" smtClean="0"/>
              <a:t>.</a:t>
            </a:r>
          </a:p>
          <a:p>
            <a:r>
              <a:rPr lang="en-US" sz="2400" dirty="0" smtClean="0"/>
              <a:t>Smoke </a:t>
            </a:r>
            <a:r>
              <a:rPr lang="en-US" sz="2400" dirty="0"/>
              <a:t>is easily the largest and most potentially significant source of “particle pollution,” but other air pollutants such as dust caused by land management actions can also affect users of national </a:t>
            </a:r>
            <a:r>
              <a:rPr lang="en-US" sz="2400" dirty="0" smtClean="0"/>
              <a:t>forests. </a:t>
            </a:r>
            <a:endParaRPr lang="en-US" sz="2400" dirty="0"/>
          </a:p>
        </p:txBody>
      </p:sp>
    </p:spTree>
    <p:extLst>
      <p:ext uri="{BB962C8B-B14F-4D97-AF65-F5344CB8AC3E}">
        <p14:creationId xmlns:p14="http://schemas.microsoft.com/office/powerpoint/2010/main" val="3891024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anose="020B0502020202020204" pitchFamily="34" charset="0"/>
              </a:rPr>
              <a:t>Climate </a:t>
            </a:r>
            <a:r>
              <a:rPr lang="en-US" dirty="0">
                <a:latin typeface="Century Gothic" panose="020B0502020202020204" pitchFamily="34" charset="0"/>
              </a:rPr>
              <a:t>Change </a:t>
            </a:r>
          </a:p>
        </p:txBody>
      </p:sp>
      <p:sp>
        <p:nvSpPr>
          <p:cNvPr id="3" name="Content Placeholder 2"/>
          <p:cNvSpPr>
            <a:spLocks noGrp="1"/>
          </p:cNvSpPr>
          <p:nvPr>
            <p:ph sz="quarter" idx="1"/>
          </p:nvPr>
        </p:nvSpPr>
        <p:spPr>
          <a:xfrm>
            <a:off x="612648" y="1905000"/>
            <a:ext cx="8153400" cy="4495800"/>
          </a:xfrm>
        </p:spPr>
        <p:txBody>
          <a:bodyPr/>
          <a:lstStyle/>
          <a:p>
            <a:r>
              <a:rPr lang="en-US" sz="2400" dirty="0" smtClean="0"/>
              <a:t>The </a:t>
            </a:r>
            <a:r>
              <a:rPr lang="en-US" sz="2400" dirty="0"/>
              <a:t>changing climate in North America is widely seen as a major challenge for the continued management of national forests for long-term use and enjoyment by the American </a:t>
            </a:r>
            <a:r>
              <a:rPr lang="en-US" sz="2400" dirty="0" smtClean="0"/>
              <a:t>people. </a:t>
            </a:r>
          </a:p>
          <a:p>
            <a:r>
              <a:rPr lang="en-US" sz="2400" dirty="0"/>
              <a:t>The 2012 Planning Rule requires plans to consider climate change as a stressor that must </a:t>
            </a:r>
            <a:r>
              <a:rPr lang="en-US" sz="2400" dirty="0" smtClean="0"/>
              <a:t>be addressed </a:t>
            </a:r>
            <a:r>
              <a:rPr lang="en-US" sz="2400" dirty="0"/>
              <a:t>and monitored and to plan for a future where forests are resilient to future </a:t>
            </a:r>
            <a:r>
              <a:rPr lang="en-US" sz="2400" dirty="0" smtClean="0"/>
              <a:t>changes.</a:t>
            </a:r>
            <a:endParaRPr lang="en-US" sz="2400" dirty="0"/>
          </a:p>
          <a:p>
            <a:r>
              <a:rPr lang="en-US" sz="2400" dirty="0" smtClean="0"/>
              <a:t>Managers </a:t>
            </a:r>
            <a:r>
              <a:rPr lang="en-US" sz="2400" dirty="0"/>
              <a:t>will need to address changing timing and amounts of precipitation, shifting habitat zones, and larger and more intense wildfires that are a product of past management practices and a changing climate. </a:t>
            </a:r>
          </a:p>
        </p:txBody>
      </p:sp>
    </p:spTree>
    <p:extLst>
      <p:ext uri="{BB962C8B-B14F-4D97-AF65-F5344CB8AC3E}">
        <p14:creationId xmlns:p14="http://schemas.microsoft.com/office/powerpoint/2010/main" val="849918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Century Gothic" panose="020B0502020202020204" pitchFamily="34" charset="0"/>
              </a:rPr>
              <a:t>Cultural </a:t>
            </a:r>
            <a:r>
              <a:rPr lang="en-US" sz="3600" dirty="0">
                <a:latin typeface="Century Gothic" panose="020B0502020202020204" pitchFamily="34" charset="0"/>
              </a:rPr>
              <a:t>and Heritage Resources </a:t>
            </a:r>
          </a:p>
        </p:txBody>
      </p:sp>
      <p:sp>
        <p:nvSpPr>
          <p:cNvPr id="3" name="Content Placeholder 2"/>
          <p:cNvSpPr>
            <a:spLocks noGrp="1"/>
          </p:cNvSpPr>
          <p:nvPr>
            <p:ph sz="quarter" idx="1"/>
          </p:nvPr>
        </p:nvSpPr>
        <p:spPr>
          <a:xfrm>
            <a:off x="612648" y="1828800"/>
            <a:ext cx="8153400" cy="2514600"/>
          </a:xfrm>
        </p:spPr>
        <p:txBody>
          <a:bodyPr/>
          <a:lstStyle/>
          <a:p>
            <a:r>
              <a:rPr lang="en-US" sz="2400" dirty="0" smtClean="0"/>
              <a:t>There </a:t>
            </a:r>
            <a:r>
              <a:rPr lang="en-US" sz="2400" dirty="0"/>
              <a:t>are many cultural and historic places, resources, and uses on national forests that are part of our national heritage and that are also important to local communities, culture, and </a:t>
            </a:r>
            <a:r>
              <a:rPr lang="en-US" sz="2400" dirty="0" smtClean="0"/>
              <a:t>history.</a:t>
            </a:r>
            <a:endParaRPr lang="en-US" sz="2400" dirty="0"/>
          </a:p>
          <a:p>
            <a:r>
              <a:rPr lang="en-US" sz="2400" dirty="0" smtClean="0"/>
              <a:t>For many </a:t>
            </a:r>
            <a:r>
              <a:rPr lang="en-US" sz="2400" dirty="0"/>
              <a:t>indigenous people, the forests themselves are cultural resources to be treasured and </a:t>
            </a:r>
            <a:r>
              <a:rPr lang="en-US" sz="2400" dirty="0" smtClean="0"/>
              <a:t>revered. </a:t>
            </a:r>
          </a:p>
          <a:p>
            <a:r>
              <a:rPr lang="en-US" sz="2400" dirty="0"/>
              <a:t>Plan components must take into account unique cultural and historical resources, cultural landscapes, or places that may be part of the plan’s distinctive role and contributions to society.</a:t>
            </a:r>
            <a:r>
              <a:rPr lang="en-US" sz="2400" dirty="0" smtClean="0"/>
              <a:t> </a:t>
            </a:r>
            <a:endParaRPr lang="en-US" sz="2400" dirty="0"/>
          </a:p>
        </p:txBody>
      </p:sp>
    </p:spTree>
    <p:extLst>
      <p:ext uri="{BB962C8B-B14F-4D97-AF65-F5344CB8AC3E}">
        <p14:creationId xmlns:p14="http://schemas.microsoft.com/office/powerpoint/2010/main" val="4845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Century Gothic" panose="020B0502020202020204" pitchFamily="34" charset="0"/>
              </a:rPr>
              <a:t>Fire </a:t>
            </a:r>
            <a:r>
              <a:rPr lang="en-US" sz="4000" dirty="0">
                <a:latin typeface="Century Gothic" panose="020B0502020202020204" pitchFamily="34" charset="0"/>
              </a:rPr>
              <a:t>and Fuels Management </a:t>
            </a:r>
          </a:p>
        </p:txBody>
      </p:sp>
      <p:sp>
        <p:nvSpPr>
          <p:cNvPr id="3" name="Content Placeholder 2"/>
          <p:cNvSpPr>
            <a:spLocks noGrp="1"/>
          </p:cNvSpPr>
          <p:nvPr>
            <p:ph sz="quarter" idx="1"/>
          </p:nvPr>
        </p:nvSpPr>
        <p:spPr>
          <a:xfrm>
            <a:off x="612648" y="1828800"/>
            <a:ext cx="8153400" cy="4495800"/>
          </a:xfrm>
        </p:spPr>
        <p:txBody>
          <a:bodyPr/>
          <a:lstStyle/>
          <a:p>
            <a:r>
              <a:rPr lang="en-US" sz="2400" dirty="0" smtClean="0"/>
              <a:t>Fire </a:t>
            </a:r>
            <a:r>
              <a:rPr lang="en-US" sz="2400" dirty="0"/>
              <a:t>and fuels management in forest planning considers opportunities to restore fire-adapted ecosystems and to work with communities and agencies on wildfire management across shared </a:t>
            </a:r>
            <a:r>
              <a:rPr lang="en-US" sz="2400" dirty="0" smtClean="0"/>
              <a:t>boundaries. </a:t>
            </a:r>
          </a:p>
          <a:p>
            <a:r>
              <a:rPr lang="en-US" sz="2400" dirty="0"/>
              <a:t>Each forest plan will include direction for fire management considering</a:t>
            </a:r>
            <a:r>
              <a:rPr lang="en-US" sz="2400" dirty="0" smtClean="0"/>
              <a:t>:</a:t>
            </a:r>
          </a:p>
          <a:p>
            <a:pPr lvl="1"/>
            <a:r>
              <a:rPr lang="en-US" sz="2100" dirty="0" smtClean="0"/>
              <a:t>the </a:t>
            </a:r>
            <a:r>
              <a:rPr lang="en-US" sz="2100" dirty="0"/>
              <a:t>natural role of fire in ecosystems; </a:t>
            </a:r>
            <a:endParaRPr lang="en-US" sz="2100" dirty="0" smtClean="0"/>
          </a:p>
          <a:p>
            <a:pPr lvl="1"/>
            <a:r>
              <a:rPr lang="en-US" sz="2100" dirty="0" smtClean="0"/>
              <a:t>prescribed </a:t>
            </a:r>
            <a:r>
              <a:rPr lang="en-US" sz="2100" dirty="0"/>
              <a:t>fire as a management tool to achieve desired conditions; </a:t>
            </a:r>
            <a:r>
              <a:rPr lang="en-US" sz="2100" dirty="0" smtClean="0"/>
              <a:t>and</a:t>
            </a:r>
          </a:p>
          <a:p>
            <a:pPr lvl="1"/>
            <a:r>
              <a:rPr lang="en-US" sz="2100" dirty="0" smtClean="0"/>
              <a:t>vegetation </a:t>
            </a:r>
            <a:r>
              <a:rPr lang="en-US" sz="2100" dirty="0"/>
              <a:t>and fuels management strategies to reduce the potential for catastrophic wildfires that harm people, communities, </a:t>
            </a:r>
            <a:r>
              <a:rPr lang="en-US" sz="2100" dirty="0" smtClean="0"/>
              <a:t>infrastructure</a:t>
            </a:r>
            <a:r>
              <a:rPr lang="en-US" sz="2100" dirty="0"/>
              <a:t>, and the environment.</a:t>
            </a:r>
          </a:p>
        </p:txBody>
      </p:sp>
    </p:spTree>
    <p:extLst>
      <p:ext uri="{BB962C8B-B14F-4D97-AF65-F5344CB8AC3E}">
        <p14:creationId xmlns:p14="http://schemas.microsoft.com/office/powerpoint/2010/main" val="355044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anose="020B0502020202020204" pitchFamily="34" charset="0"/>
              </a:rPr>
              <a:t>Fish</a:t>
            </a:r>
            <a:r>
              <a:rPr lang="en-US" dirty="0">
                <a:latin typeface="Century Gothic" panose="020B0502020202020204" pitchFamily="34" charset="0"/>
              </a:rPr>
              <a:t>, Wildlife, and Plants </a:t>
            </a:r>
          </a:p>
        </p:txBody>
      </p:sp>
      <p:sp>
        <p:nvSpPr>
          <p:cNvPr id="3" name="Content Placeholder 2"/>
          <p:cNvSpPr>
            <a:spLocks noGrp="1"/>
          </p:cNvSpPr>
          <p:nvPr>
            <p:ph sz="quarter" idx="1"/>
          </p:nvPr>
        </p:nvSpPr>
        <p:spPr>
          <a:xfrm>
            <a:off x="612648" y="1828800"/>
            <a:ext cx="8153400" cy="4495800"/>
          </a:xfrm>
        </p:spPr>
        <p:txBody>
          <a:bodyPr/>
          <a:lstStyle/>
          <a:p>
            <a:r>
              <a:rPr lang="en-US" sz="2400" dirty="0" smtClean="0"/>
              <a:t>Forest </a:t>
            </a:r>
            <a:r>
              <a:rPr lang="en-US" sz="2400" dirty="0"/>
              <a:t>plans </a:t>
            </a:r>
            <a:r>
              <a:rPr lang="en-US" sz="2400" dirty="0" smtClean="0"/>
              <a:t>frame the </a:t>
            </a:r>
            <a:r>
              <a:rPr lang="en-US" sz="2400" dirty="0"/>
              <a:t>management of habitats for fish, wildlife, and plants in the National Forest </a:t>
            </a:r>
            <a:r>
              <a:rPr lang="en-US" sz="2400" dirty="0" smtClean="0"/>
              <a:t>System.</a:t>
            </a:r>
            <a:endParaRPr lang="en-US" sz="2400" dirty="0"/>
          </a:p>
          <a:p>
            <a:r>
              <a:rPr lang="en-US" sz="2400" dirty="0"/>
              <a:t>P</a:t>
            </a:r>
            <a:r>
              <a:rPr lang="en-US" sz="2400" dirty="0" smtClean="0"/>
              <a:t>ersistence </a:t>
            </a:r>
            <a:r>
              <a:rPr lang="en-US" sz="2400" dirty="0"/>
              <a:t>depends on good habitat in forests, meadows, prairies, rivers, lakes, soil, and other places to find their food, shelter, and other necessities of </a:t>
            </a:r>
            <a:r>
              <a:rPr lang="en-US" sz="2400" dirty="0" smtClean="0"/>
              <a:t>life.</a:t>
            </a:r>
            <a:endParaRPr lang="en-US" sz="2400" dirty="0"/>
          </a:p>
          <a:p>
            <a:r>
              <a:rPr lang="en-US" sz="2400" dirty="0"/>
              <a:t>While the Forest Service focuses on habitat management, State or tribal natural resource agencies determine the population goals for many fish, wildlife, and plants not listed under the Endangered Species </a:t>
            </a:r>
            <a:r>
              <a:rPr lang="en-US" sz="2400" dirty="0" smtClean="0"/>
              <a:t>Act.</a:t>
            </a:r>
          </a:p>
          <a:p>
            <a:endParaRPr lang="en-US" sz="2400" dirty="0"/>
          </a:p>
        </p:txBody>
      </p:sp>
    </p:spTree>
    <p:extLst>
      <p:ext uri="{BB962C8B-B14F-4D97-AF65-F5344CB8AC3E}">
        <p14:creationId xmlns:p14="http://schemas.microsoft.com/office/powerpoint/2010/main" val="127001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Century Gothic" panose="020B0502020202020204" pitchFamily="34" charset="0"/>
              </a:rPr>
              <a:t>Threatened, Endangered, Proposed, and Candidate Species</a:t>
            </a:r>
          </a:p>
        </p:txBody>
      </p:sp>
      <p:sp>
        <p:nvSpPr>
          <p:cNvPr id="3" name="Content Placeholder 2"/>
          <p:cNvSpPr>
            <a:spLocks noGrp="1"/>
          </p:cNvSpPr>
          <p:nvPr>
            <p:ph sz="quarter" idx="1"/>
          </p:nvPr>
        </p:nvSpPr>
        <p:spPr>
          <a:xfrm>
            <a:off x="612648" y="1828800"/>
            <a:ext cx="8153400" cy="4495800"/>
          </a:xfrm>
        </p:spPr>
        <p:txBody>
          <a:bodyPr/>
          <a:lstStyle/>
          <a:p>
            <a:r>
              <a:rPr lang="en-US" sz="2400" dirty="0"/>
              <a:t>Under the 2012 Planning Rule, forest plans are expected to provide for ecological conditions to contribute to the recovery of threatened and endangered species and to conserve species that have been proposed for listing, or are candidates for listing, under the Endangered Species </a:t>
            </a:r>
            <a:r>
              <a:rPr lang="en-US" sz="2400" dirty="0" smtClean="0"/>
              <a:t>Act.</a:t>
            </a:r>
          </a:p>
        </p:txBody>
      </p:sp>
    </p:spTree>
    <p:extLst>
      <p:ext uri="{BB962C8B-B14F-4D97-AF65-F5344CB8AC3E}">
        <p14:creationId xmlns:p14="http://schemas.microsoft.com/office/powerpoint/2010/main" val="109673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Century Gothic" panose="020B0502020202020204" pitchFamily="34" charset="0"/>
              </a:rPr>
              <a:t>Species of Conservation Concern</a:t>
            </a:r>
          </a:p>
        </p:txBody>
      </p:sp>
      <p:sp>
        <p:nvSpPr>
          <p:cNvPr id="3" name="Content Placeholder 2"/>
          <p:cNvSpPr>
            <a:spLocks noGrp="1"/>
          </p:cNvSpPr>
          <p:nvPr>
            <p:ph sz="quarter" idx="1"/>
          </p:nvPr>
        </p:nvSpPr>
        <p:spPr>
          <a:xfrm>
            <a:off x="612648" y="1828800"/>
            <a:ext cx="8153400" cy="3657600"/>
          </a:xfrm>
        </p:spPr>
        <p:txBody>
          <a:bodyPr/>
          <a:lstStyle/>
          <a:p>
            <a:r>
              <a:rPr lang="en-US" sz="2400" dirty="0"/>
              <a:t>A species of conservation concern is a plant or animal that has been identified for planning attention due to scientific information indicating substantial concern about its ability to persist on the national forest over </a:t>
            </a:r>
            <a:r>
              <a:rPr lang="en-US" sz="2400" dirty="0" smtClean="0"/>
              <a:t>time. </a:t>
            </a:r>
          </a:p>
          <a:p>
            <a:r>
              <a:rPr lang="en-US" sz="2400" dirty="0" smtClean="0"/>
              <a:t>Each </a:t>
            </a:r>
            <a:r>
              <a:rPr lang="en-US" sz="2400" dirty="0"/>
              <a:t>plan </a:t>
            </a:r>
            <a:r>
              <a:rPr lang="en-US" sz="2400" dirty="0" smtClean="0"/>
              <a:t>provides </a:t>
            </a:r>
            <a:r>
              <a:rPr lang="en-US" sz="2400" dirty="0"/>
              <a:t>for conditions that would maintain a viable population (a population that is capable of persisting on the forest over time) in the plan area for each species of conservation </a:t>
            </a:r>
            <a:r>
              <a:rPr lang="en-US" sz="2400" dirty="0" smtClean="0"/>
              <a:t>concern.</a:t>
            </a:r>
            <a:endParaRPr lang="en-US" sz="2400" dirty="0"/>
          </a:p>
        </p:txBody>
      </p:sp>
    </p:spTree>
    <p:extLst>
      <p:ext uri="{BB962C8B-B14F-4D97-AF65-F5344CB8AC3E}">
        <p14:creationId xmlns:p14="http://schemas.microsoft.com/office/powerpoint/2010/main" val="1685613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Century Gothic" panose="020B0502020202020204" pitchFamily="34" charset="0"/>
              </a:rPr>
              <a:t>Fishing</a:t>
            </a:r>
            <a:r>
              <a:rPr lang="en-US" sz="2800" dirty="0">
                <a:latin typeface="Century Gothic" panose="020B0502020202020204" pitchFamily="34" charset="0"/>
              </a:rPr>
              <a:t>, Hunting, Trapping, Subsistence, Viewing and Gathering</a:t>
            </a:r>
            <a:r>
              <a:rPr lang="en-US" sz="3600" dirty="0">
                <a:latin typeface="Century Gothic" panose="020B0502020202020204" pitchFamily="34" charset="0"/>
              </a:rPr>
              <a:t> </a:t>
            </a:r>
          </a:p>
        </p:txBody>
      </p:sp>
      <p:sp>
        <p:nvSpPr>
          <p:cNvPr id="3" name="Content Placeholder 2"/>
          <p:cNvSpPr>
            <a:spLocks noGrp="1"/>
          </p:cNvSpPr>
          <p:nvPr>
            <p:ph sz="quarter" idx="1"/>
          </p:nvPr>
        </p:nvSpPr>
        <p:spPr>
          <a:xfrm>
            <a:off x="616659" y="1828800"/>
            <a:ext cx="8153400" cy="3429000"/>
          </a:xfrm>
        </p:spPr>
        <p:txBody>
          <a:bodyPr/>
          <a:lstStyle/>
          <a:p>
            <a:r>
              <a:rPr lang="en-US" sz="2400" dirty="0" smtClean="0"/>
              <a:t>The </a:t>
            </a:r>
            <a:r>
              <a:rPr lang="en-US" sz="2400" dirty="0"/>
              <a:t>Forest Service must consider habitat conditions that support fish, wildlife, and plants the public values for hunting, fishing, trapping, gathering, observing, subsistence, and other activities</a:t>
            </a:r>
            <a:r>
              <a:rPr lang="en-US" sz="2400" dirty="0" smtClean="0"/>
              <a:t>.</a:t>
            </a:r>
          </a:p>
          <a:p>
            <a:r>
              <a:rPr lang="en-US" sz="2400" dirty="0" smtClean="0"/>
              <a:t>The </a:t>
            </a:r>
            <a:r>
              <a:rPr lang="en-US" sz="2400" dirty="0"/>
              <a:t>Planning Rule explicitly underscores the importance of collaboration with other Federal agencies, tribes, Alaska Native Corporations, and State and local governments to address the needs of species that are a foundation of these traditional or public uses. </a:t>
            </a:r>
          </a:p>
        </p:txBody>
      </p:sp>
    </p:spTree>
    <p:extLst>
      <p:ext uri="{BB962C8B-B14F-4D97-AF65-F5344CB8AC3E}">
        <p14:creationId xmlns:p14="http://schemas.microsoft.com/office/powerpoint/2010/main" val="1518406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tional Forest Planning USDA Forest Service"/>
          <p:cNvSpPr>
            <a:spLocks noGrp="1"/>
          </p:cNvSpPr>
          <p:nvPr>
            <p:ph type="ctrTitle"/>
          </p:nvPr>
        </p:nvSpPr>
        <p:spPr>
          <a:xfrm>
            <a:off x="228600" y="19050"/>
            <a:ext cx="7696200" cy="1828800"/>
          </a:xfrm>
        </p:spPr>
        <p:txBody>
          <a:bodyPr>
            <a:normAutofit fontScale="90000"/>
          </a:bodyPr>
          <a:lstStyle/>
          <a:p>
            <a:pPr fontAlgn="auto">
              <a:spcAft>
                <a:spcPts val="0"/>
              </a:spcAft>
              <a:defRPr/>
            </a:pPr>
            <a:r>
              <a:rPr lang="en-US" dirty="0" smtClean="0">
                <a:solidFill>
                  <a:schemeClr val="tx1"/>
                </a:solidFill>
                <a:latin typeface="Century Gothic" panose="020B0502020202020204" pitchFamily="34" charset="0"/>
              </a:rPr>
              <a:t>NATIONAL FOREST Planning </a:t>
            </a:r>
            <a:br>
              <a:rPr lang="en-US" dirty="0" smtClean="0">
                <a:solidFill>
                  <a:schemeClr val="tx1"/>
                </a:solidFill>
                <a:latin typeface="Century Gothic" panose="020B0502020202020204" pitchFamily="34" charset="0"/>
              </a:rPr>
            </a:br>
            <a:r>
              <a:rPr lang="en-US" dirty="0" smtClean="0">
                <a:solidFill>
                  <a:schemeClr val="tx1"/>
                </a:solidFill>
                <a:latin typeface="Century Gothic" panose="020B0502020202020204" pitchFamily="34" charset="0"/>
              </a:rPr>
              <a:t>USDA </a:t>
            </a:r>
            <a:r>
              <a:rPr lang="en-US" dirty="0">
                <a:solidFill>
                  <a:schemeClr val="tx1"/>
                </a:solidFill>
                <a:latin typeface="Century Gothic" panose="020B0502020202020204" pitchFamily="34" charset="0"/>
              </a:rPr>
              <a:t>Forest Service </a:t>
            </a:r>
          </a:p>
        </p:txBody>
      </p:sp>
      <p:sp>
        <p:nvSpPr>
          <p:cNvPr id="9219" name="Subtitle 2"/>
          <p:cNvSpPr>
            <a:spLocks noGrp="1"/>
          </p:cNvSpPr>
          <p:nvPr>
            <p:ph type="subTitle" idx="1"/>
          </p:nvPr>
        </p:nvSpPr>
        <p:spPr>
          <a:xfrm>
            <a:off x="2362200" y="6049963"/>
            <a:ext cx="6781800" cy="685800"/>
          </a:xfrm>
          <a:solidFill>
            <a:srgbClr val="669900"/>
          </a:solidFill>
        </p:spPr>
        <p:txBody>
          <a:bodyPr>
            <a:normAutofit fontScale="77500" lnSpcReduction="20000"/>
          </a:bodyPr>
          <a:lstStyle/>
          <a:p>
            <a:r>
              <a:rPr lang="en-US" dirty="0" smtClean="0"/>
              <a:t>[Your name] [your email]@fs.fed.us</a:t>
            </a:r>
          </a:p>
          <a:p>
            <a:r>
              <a:rPr lang="en-US" dirty="0" smtClean="0"/>
              <a:t>[Your city &amp; state],  [current date]</a:t>
            </a:r>
          </a:p>
        </p:txBody>
      </p:sp>
      <p:sp>
        <p:nvSpPr>
          <p:cNvPr id="5" name="A Citizen's Guide to National Forest Planning"/>
          <p:cNvSpPr txBox="1">
            <a:spLocks/>
          </p:cNvSpPr>
          <p:nvPr/>
        </p:nvSpPr>
        <p:spPr bwMode="auto">
          <a:xfrm>
            <a:off x="304800" y="2057400"/>
            <a:ext cx="8686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97500"/>
          </a:bodyPr>
          <a:lstStyle>
            <a:lvl1pPr algn="l" rtl="0" fontAlgn="base">
              <a:spcBef>
                <a:spcPct val="0"/>
              </a:spcBef>
              <a:spcAft>
                <a:spcPct val="0"/>
              </a:spcAft>
              <a:defRPr sz="4400" kern="1200" cap="all" baseline="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itchFamily="34" charset="0"/>
              </a:defRPr>
            </a:lvl2pPr>
            <a:lvl3pPr algn="l" rtl="0" fontAlgn="base">
              <a:spcBef>
                <a:spcPct val="0"/>
              </a:spcBef>
              <a:spcAft>
                <a:spcPct val="0"/>
              </a:spcAft>
              <a:defRPr sz="4400">
                <a:solidFill>
                  <a:schemeClr val="tx2"/>
                </a:solidFill>
                <a:latin typeface="Tw Cen MT" pitchFamily="34" charset="0"/>
              </a:defRPr>
            </a:lvl3pPr>
            <a:lvl4pPr algn="l" rtl="0" fontAlgn="base">
              <a:spcBef>
                <a:spcPct val="0"/>
              </a:spcBef>
              <a:spcAft>
                <a:spcPct val="0"/>
              </a:spcAft>
              <a:defRPr sz="4400">
                <a:solidFill>
                  <a:schemeClr val="tx2"/>
                </a:solidFill>
                <a:latin typeface="Tw Cen MT" pitchFamily="34" charset="0"/>
              </a:defRPr>
            </a:lvl4pPr>
            <a:lvl5pPr algn="l" rtl="0" fontAlgn="base">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fontAlgn="auto">
              <a:spcAft>
                <a:spcPts val="0"/>
              </a:spcAft>
              <a:defRPr/>
            </a:pPr>
            <a:r>
              <a:rPr lang="en-US" sz="3300" cap="small" dirty="0" smtClean="0">
                <a:solidFill>
                  <a:schemeClr val="tx1"/>
                </a:solidFill>
                <a:latin typeface="Century Gothic" panose="020B0502020202020204" pitchFamily="34" charset="0"/>
              </a:rPr>
              <a:t>A Citizen’s Guide to National Forest planning</a:t>
            </a:r>
          </a:p>
          <a:p>
            <a:pPr fontAlgn="auto">
              <a:spcAft>
                <a:spcPts val="0"/>
              </a:spcAft>
              <a:defRPr/>
            </a:pPr>
            <a:endParaRPr lang="en-US"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360940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Century Gothic" panose="020B0502020202020204" pitchFamily="34" charset="0"/>
              </a:rPr>
              <a:t>Forests </a:t>
            </a:r>
            <a:r>
              <a:rPr lang="en-US" sz="3200" dirty="0">
                <a:latin typeface="Century Gothic" panose="020B0502020202020204" pitchFamily="34" charset="0"/>
              </a:rPr>
              <a:t>and Timber Management </a:t>
            </a:r>
          </a:p>
        </p:txBody>
      </p:sp>
      <p:sp>
        <p:nvSpPr>
          <p:cNvPr id="3" name="Content Placeholder 2"/>
          <p:cNvSpPr>
            <a:spLocks noGrp="1"/>
          </p:cNvSpPr>
          <p:nvPr>
            <p:ph sz="quarter" idx="1"/>
          </p:nvPr>
        </p:nvSpPr>
        <p:spPr>
          <a:xfrm>
            <a:off x="612648" y="1828800"/>
            <a:ext cx="8153400" cy="3048000"/>
          </a:xfrm>
        </p:spPr>
        <p:txBody>
          <a:bodyPr/>
          <a:lstStyle/>
          <a:p>
            <a:r>
              <a:rPr lang="en-US" sz="2400" dirty="0" smtClean="0"/>
              <a:t>One </a:t>
            </a:r>
            <a:r>
              <a:rPr lang="en-US" sz="2400" dirty="0"/>
              <a:t>of the original purposes of the national forests was to provide a continuous supply of timber for lumber and other wood products to meet the needs of the American </a:t>
            </a:r>
            <a:r>
              <a:rPr lang="en-US" sz="2400" dirty="0" smtClean="0"/>
              <a:t>people.</a:t>
            </a:r>
          </a:p>
          <a:p>
            <a:r>
              <a:rPr lang="en-US" sz="2400" dirty="0" smtClean="0"/>
              <a:t>The </a:t>
            </a:r>
            <a:r>
              <a:rPr lang="en-US" sz="2400" dirty="0"/>
              <a:t>Forest Service will analyze current forest conditions, develop desired conditions and objectives to achieve those desired conditions for the plan area, and identify the lands in the plan area that are suitable for timber </a:t>
            </a:r>
            <a:r>
              <a:rPr lang="en-US" sz="2400" dirty="0" smtClean="0"/>
              <a:t>production.  </a:t>
            </a:r>
            <a:endParaRPr lang="en-US" sz="2400" dirty="0"/>
          </a:p>
        </p:txBody>
      </p:sp>
    </p:spTree>
    <p:extLst>
      <p:ext uri="{BB962C8B-B14F-4D97-AF65-F5344CB8AC3E}">
        <p14:creationId xmlns:p14="http://schemas.microsoft.com/office/powerpoint/2010/main" val="920469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anose="020B0502020202020204" pitchFamily="34" charset="0"/>
              </a:rPr>
              <a:t>Grazing </a:t>
            </a:r>
            <a:r>
              <a:rPr lang="en-US" dirty="0">
                <a:latin typeface="Century Gothic" panose="020B0502020202020204" pitchFamily="34" charset="0"/>
              </a:rPr>
              <a:t>and Rangelands </a:t>
            </a:r>
          </a:p>
        </p:txBody>
      </p:sp>
      <p:sp>
        <p:nvSpPr>
          <p:cNvPr id="3" name="Content Placeholder 2"/>
          <p:cNvSpPr>
            <a:spLocks noGrp="1"/>
          </p:cNvSpPr>
          <p:nvPr>
            <p:ph sz="quarter" idx="1"/>
          </p:nvPr>
        </p:nvSpPr>
        <p:spPr>
          <a:xfrm>
            <a:off x="612648" y="2110838"/>
            <a:ext cx="8153400" cy="4213762"/>
          </a:xfrm>
        </p:spPr>
        <p:txBody>
          <a:bodyPr/>
          <a:lstStyle/>
          <a:p>
            <a:r>
              <a:rPr lang="en-US" sz="2400" dirty="0" smtClean="0"/>
              <a:t>Grazing </a:t>
            </a:r>
            <a:r>
              <a:rPr lang="en-US" sz="2400" dirty="0"/>
              <a:t>continues to be one of the most widespread uses on National Forest System lands. </a:t>
            </a:r>
            <a:endParaRPr lang="en-US" sz="2400" dirty="0" smtClean="0"/>
          </a:p>
          <a:p>
            <a:r>
              <a:rPr lang="en-US" sz="2400" dirty="0" smtClean="0"/>
              <a:t>Tangible </a:t>
            </a:r>
            <a:r>
              <a:rPr lang="en-US" sz="2400" dirty="0"/>
              <a:t>products </a:t>
            </a:r>
            <a:r>
              <a:rPr lang="en-US" sz="2400" dirty="0" smtClean="0"/>
              <a:t>from rangeland include </a:t>
            </a:r>
            <a:r>
              <a:rPr lang="en-US" sz="2400" dirty="0"/>
              <a:t>forage for grazing and browsing animals, wildlife habitat, water, minerals, energy, recreation, and some wood </a:t>
            </a:r>
            <a:r>
              <a:rPr lang="en-US" sz="2400" dirty="0" smtClean="0"/>
              <a:t>products. </a:t>
            </a:r>
            <a:endParaRPr lang="en-US" sz="2400" dirty="0"/>
          </a:p>
          <a:p>
            <a:r>
              <a:rPr lang="en-US" sz="2400" dirty="0"/>
              <a:t>T</a:t>
            </a:r>
            <a:r>
              <a:rPr lang="en-US" sz="2400" dirty="0" smtClean="0"/>
              <a:t>he </a:t>
            </a:r>
            <a:r>
              <a:rPr lang="en-US" sz="2400" dirty="0"/>
              <a:t>Forest Service manages 96 million </a:t>
            </a:r>
            <a:r>
              <a:rPr lang="en-US" sz="2400" dirty="0" smtClean="0"/>
              <a:t>acres </a:t>
            </a:r>
            <a:r>
              <a:rPr lang="en-US" sz="2400" dirty="0"/>
              <a:t>of rangeland, comprised of both grasslands and the many national forests which include </a:t>
            </a:r>
            <a:r>
              <a:rPr lang="en-US" sz="2400" dirty="0" smtClean="0"/>
              <a:t>rangeland. </a:t>
            </a:r>
          </a:p>
          <a:p>
            <a:r>
              <a:rPr lang="en-US" sz="2400" dirty="0"/>
              <a:t>The forest plan must provide for ecological sustainability, ecosystem services, and multiple uses including grazing.</a:t>
            </a:r>
          </a:p>
        </p:txBody>
      </p:sp>
    </p:spTree>
    <p:extLst>
      <p:ext uri="{BB962C8B-B14F-4D97-AF65-F5344CB8AC3E}">
        <p14:creationId xmlns:p14="http://schemas.microsoft.com/office/powerpoint/2010/main" val="822388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Century Gothic" panose="020B0502020202020204" pitchFamily="34" charset="0"/>
              </a:rPr>
              <a:t>Renewable </a:t>
            </a:r>
            <a:r>
              <a:rPr lang="en-US" sz="3600" dirty="0">
                <a:latin typeface="Century Gothic" panose="020B0502020202020204" pitchFamily="34" charset="0"/>
              </a:rPr>
              <a:t>and Nonrenewable Energy and Mineral Resources </a:t>
            </a:r>
          </a:p>
        </p:txBody>
      </p:sp>
      <p:sp>
        <p:nvSpPr>
          <p:cNvPr id="3" name="Content Placeholder 2"/>
          <p:cNvSpPr>
            <a:spLocks noGrp="1"/>
          </p:cNvSpPr>
          <p:nvPr>
            <p:ph sz="quarter" idx="1"/>
          </p:nvPr>
        </p:nvSpPr>
        <p:spPr>
          <a:xfrm>
            <a:off x="0" y="1828800"/>
            <a:ext cx="9144000" cy="4495800"/>
          </a:xfrm>
        </p:spPr>
        <p:txBody>
          <a:bodyPr/>
          <a:lstStyle/>
          <a:p>
            <a:r>
              <a:rPr lang="en-US" sz="2400" dirty="0"/>
              <a:t>The Responsible Official will consider renewable and nonrenewable energy and mineral resources, and the appropriate placement and sustainable management of infrastructure, such as utility corridors.</a:t>
            </a:r>
          </a:p>
          <a:p>
            <a:r>
              <a:rPr lang="en-US" sz="2400" dirty="0" smtClean="0"/>
              <a:t>Energy sources:</a:t>
            </a:r>
          </a:p>
          <a:p>
            <a:pPr lvl="1"/>
            <a:r>
              <a:rPr lang="en-US" sz="2100" dirty="0" smtClean="0"/>
              <a:t>Renewable </a:t>
            </a:r>
            <a:r>
              <a:rPr lang="en-US" sz="2100" dirty="0"/>
              <a:t>energy resources on national forests include wind, hydropower, solar energy, biomass, and geothermal </a:t>
            </a:r>
            <a:r>
              <a:rPr lang="en-US" sz="2100" dirty="0" smtClean="0"/>
              <a:t>energy.</a:t>
            </a:r>
          </a:p>
          <a:p>
            <a:pPr lvl="1"/>
            <a:r>
              <a:rPr lang="en-US" sz="2100" dirty="0"/>
              <a:t>Nonrenewable energy resources include coal, oil, gas, and others.</a:t>
            </a:r>
          </a:p>
          <a:p>
            <a:r>
              <a:rPr lang="en-US" sz="2400" dirty="0" smtClean="0"/>
              <a:t>Mineral include:</a:t>
            </a:r>
          </a:p>
          <a:p>
            <a:pPr lvl="1"/>
            <a:r>
              <a:rPr lang="en-US" sz="2100" dirty="0"/>
              <a:t>L</a:t>
            </a:r>
            <a:r>
              <a:rPr lang="en-US" sz="2100" dirty="0" smtClean="0"/>
              <a:t>ocatable </a:t>
            </a:r>
            <a:r>
              <a:rPr lang="en-US" sz="2100" dirty="0"/>
              <a:t>minerals (such as gold, silver, and copper</a:t>
            </a:r>
            <a:r>
              <a:rPr lang="en-US" sz="2100" dirty="0" smtClean="0"/>
              <a:t>)</a:t>
            </a:r>
          </a:p>
          <a:p>
            <a:pPr lvl="1"/>
            <a:r>
              <a:rPr lang="en-US" sz="2100" dirty="0" smtClean="0"/>
              <a:t>Leasable </a:t>
            </a:r>
            <a:r>
              <a:rPr lang="en-US" sz="2100" dirty="0"/>
              <a:t>minerals (such as oil, gas, coal, phosphate, and geothermal energy</a:t>
            </a:r>
            <a:r>
              <a:rPr lang="en-US" sz="2100" dirty="0" smtClean="0"/>
              <a:t>)</a:t>
            </a:r>
          </a:p>
          <a:p>
            <a:pPr lvl="1"/>
            <a:r>
              <a:rPr lang="en-US" sz="2100" dirty="0" smtClean="0"/>
              <a:t>Salable </a:t>
            </a:r>
            <a:r>
              <a:rPr lang="en-US" sz="2100" dirty="0"/>
              <a:t>minerals (such as common varieties of sand, gravel, and stone</a:t>
            </a:r>
            <a:r>
              <a:rPr lang="en-US" sz="2100" dirty="0" smtClean="0"/>
              <a:t>).</a:t>
            </a:r>
            <a:endParaRPr lang="en-US" sz="2100" dirty="0"/>
          </a:p>
        </p:txBody>
      </p:sp>
    </p:spTree>
    <p:extLst>
      <p:ext uri="{BB962C8B-B14F-4D97-AF65-F5344CB8AC3E}">
        <p14:creationId xmlns:p14="http://schemas.microsoft.com/office/powerpoint/2010/main" val="3724120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anose="020B0502020202020204" pitchFamily="34" charset="0"/>
              </a:rPr>
              <a:t>Soil </a:t>
            </a:r>
            <a:r>
              <a:rPr lang="en-US" dirty="0">
                <a:latin typeface="Century Gothic" panose="020B0502020202020204" pitchFamily="34" charset="0"/>
              </a:rPr>
              <a:t>Resources </a:t>
            </a:r>
          </a:p>
        </p:txBody>
      </p:sp>
      <p:sp>
        <p:nvSpPr>
          <p:cNvPr id="3" name="Content Placeholder 2"/>
          <p:cNvSpPr>
            <a:spLocks noGrp="1"/>
          </p:cNvSpPr>
          <p:nvPr>
            <p:ph sz="quarter" idx="1"/>
          </p:nvPr>
        </p:nvSpPr>
        <p:spPr>
          <a:xfrm>
            <a:off x="612648" y="1828800"/>
            <a:ext cx="8153400" cy="4495800"/>
          </a:xfrm>
        </p:spPr>
        <p:txBody>
          <a:bodyPr/>
          <a:lstStyle/>
          <a:p>
            <a:r>
              <a:rPr lang="en-US" sz="2400" dirty="0"/>
              <a:t>The Forest Service should consider plan direction regarding restoration of degraded areas, management of forest vegetation that may affect soil productivity and function, protection of the biological properties of soils, maintaining or increasing the soil’s ability to store carbon, and mitigation of management effects on soils.</a:t>
            </a:r>
          </a:p>
          <a:p>
            <a:r>
              <a:rPr lang="en-US" sz="2400" dirty="0" smtClean="0"/>
              <a:t>Soil </a:t>
            </a:r>
            <a:r>
              <a:rPr lang="en-US" sz="2400" dirty="0"/>
              <a:t>provides nutrients, water, oxygen, and heat to natural land areas, so understanding the ability and capacity of soil to support an ecosystem plays an important role in land management decisions. </a:t>
            </a:r>
            <a:endParaRPr lang="en-US" sz="2400" dirty="0" smtClean="0"/>
          </a:p>
          <a:p>
            <a:r>
              <a:rPr lang="en-US" sz="2400" dirty="0"/>
              <a:t>Soils </a:t>
            </a:r>
            <a:r>
              <a:rPr lang="en-US" sz="2400" dirty="0" smtClean="0"/>
              <a:t>help cycle </a:t>
            </a:r>
            <a:r>
              <a:rPr lang="en-US" sz="2400" dirty="0"/>
              <a:t>carbon, nitrogen, phosphorus, and many other </a:t>
            </a:r>
            <a:r>
              <a:rPr lang="en-US" sz="2400" dirty="0" smtClean="0"/>
              <a:t>nutrients.</a:t>
            </a:r>
          </a:p>
        </p:txBody>
      </p:sp>
    </p:spTree>
    <p:extLst>
      <p:ext uri="{BB962C8B-B14F-4D97-AF65-F5344CB8AC3E}">
        <p14:creationId xmlns:p14="http://schemas.microsoft.com/office/powerpoint/2010/main" val="1051929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anose="020B0502020202020204" pitchFamily="34" charset="0"/>
              </a:rPr>
              <a:t>Sustainable </a:t>
            </a:r>
            <a:r>
              <a:rPr lang="en-US" dirty="0">
                <a:latin typeface="Century Gothic" panose="020B0502020202020204" pitchFamily="34" charset="0"/>
              </a:rPr>
              <a:t>Recreation </a:t>
            </a:r>
          </a:p>
        </p:txBody>
      </p:sp>
      <p:sp>
        <p:nvSpPr>
          <p:cNvPr id="3" name="Content Placeholder 2"/>
          <p:cNvSpPr>
            <a:spLocks noGrp="1"/>
          </p:cNvSpPr>
          <p:nvPr>
            <p:ph sz="quarter" idx="1"/>
          </p:nvPr>
        </p:nvSpPr>
        <p:spPr>
          <a:xfrm>
            <a:off x="612648" y="1905000"/>
            <a:ext cx="8153400" cy="4495800"/>
          </a:xfrm>
        </p:spPr>
        <p:txBody>
          <a:bodyPr/>
          <a:lstStyle/>
          <a:p>
            <a:r>
              <a:rPr lang="en-US" sz="2400" dirty="0" smtClean="0"/>
              <a:t>Recreation </a:t>
            </a:r>
            <a:r>
              <a:rPr lang="en-US" sz="2400" dirty="0"/>
              <a:t>is the gateway through which most Americans experience their national forests, providing physical, mental, and spiritual benefits to individuals and important social and economic contributions to </a:t>
            </a:r>
            <a:r>
              <a:rPr lang="en-US" sz="2400" dirty="0" smtClean="0"/>
              <a:t>communities.</a:t>
            </a:r>
            <a:endParaRPr lang="en-US" sz="2400" dirty="0"/>
          </a:p>
          <a:p>
            <a:r>
              <a:rPr lang="en-US" sz="2400" dirty="0" smtClean="0"/>
              <a:t>Recreation connects </a:t>
            </a:r>
            <a:r>
              <a:rPr lang="en-US" sz="2400" dirty="0"/>
              <a:t>individuals to the land, fostering a sense of stewardship and connection to </a:t>
            </a:r>
            <a:r>
              <a:rPr lang="en-US" sz="2400" dirty="0" smtClean="0"/>
              <a:t>place. </a:t>
            </a:r>
          </a:p>
          <a:p>
            <a:r>
              <a:rPr lang="en-US" sz="2400" dirty="0" smtClean="0"/>
              <a:t>The </a:t>
            </a:r>
            <a:r>
              <a:rPr lang="en-US" sz="2400" dirty="0"/>
              <a:t>2012 Planning Rule </a:t>
            </a:r>
            <a:r>
              <a:rPr lang="en-US" sz="2400" dirty="0" smtClean="0"/>
              <a:t>requires plan </a:t>
            </a:r>
            <a:r>
              <a:rPr lang="en-US" sz="2400" dirty="0"/>
              <a:t>components for </a:t>
            </a:r>
            <a:r>
              <a:rPr lang="en-US" sz="2400" dirty="0" smtClean="0"/>
              <a:t>sustainable </a:t>
            </a:r>
            <a:r>
              <a:rPr lang="en-US" sz="2400" dirty="0"/>
              <a:t>recreation, defined as a range of recreational </a:t>
            </a:r>
            <a:r>
              <a:rPr lang="en-US" sz="2400" dirty="0" smtClean="0"/>
              <a:t>settings, opportunities</a:t>
            </a:r>
            <a:r>
              <a:rPr lang="en-US" sz="2400" dirty="0"/>
              <a:t>, and access that can be sustained over time.</a:t>
            </a:r>
          </a:p>
        </p:txBody>
      </p:sp>
    </p:spTree>
    <p:extLst>
      <p:ext uri="{BB962C8B-B14F-4D97-AF65-F5344CB8AC3E}">
        <p14:creationId xmlns:p14="http://schemas.microsoft.com/office/powerpoint/2010/main" val="3668391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anose="020B0502020202020204" pitchFamily="34" charset="0"/>
              </a:rPr>
              <a:t>Water </a:t>
            </a:r>
            <a:r>
              <a:rPr lang="en-US" dirty="0">
                <a:latin typeface="Century Gothic" panose="020B0502020202020204" pitchFamily="34" charset="0"/>
              </a:rPr>
              <a:t>and Watersheds </a:t>
            </a:r>
          </a:p>
        </p:txBody>
      </p:sp>
      <p:sp>
        <p:nvSpPr>
          <p:cNvPr id="3" name="Content Placeholder 2"/>
          <p:cNvSpPr>
            <a:spLocks noGrp="1"/>
          </p:cNvSpPr>
          <p:nvPr>
            <p:ph sz="quarter" idx="1"/>
          </p:nvPr>
        </p:nvSpPr>
        <p:spPr>
          <a:xfrm>
            <a:off x="612648" y="1828800"/>
            <a:ext cx="8153400" cy="4495800"/>
          </a:xfrm>
        </p:spPr>
        <p:txBody>
          <a:bodyPr/>
          <a:lstStyle/>
          <a:p>
            <a:r>
              <a:rPr lang="en-US" sz="2400" dirty="0" smtClean="0"/>
              <a:t>Eighty </a:t>
            </a:r>
            <a:r>
              <a:rPr lang="en-US" sz="2400" dirty="0"/>
              <a:t>percent of the Nation’s fresh water originates from forests, and the national forests are the headwaters of many streams and rivers</a:t>
            </a:r>
            <a:r>
              <a:rPr lang="en-US" sz="2400" dirty="0" smtClean="0"/>
              <a:t>.</a:t>
            </a:r>
          </a:p>
          <a:p>
            <a:r>
              <a:rPr lang="en-US" sz="2400" dirty="0" smtClean="0"/>
              <a:t>One </a:t>
            </a:r>
            <a:r>
              <a:rPr lang="en-US" sz="2400" dirty="0"/>
              <a:t>of the original purposes for establishing the National Forest System was to protect </a:t>
            </a:r>
            <a:r>
              <a:rPr lang="en-US" sz="2400" dirty="0" smtClean="0"/>
              <a:t>water resources.</a:t>
            </a:r>
          </a:p>
          <a:p>
            <a:r>
              <a:rPr lang="en-US" sz="2400" dirty="0" smtClean="0"/>
              <a:t>Management </a:t>
            </a:r>
            <a:r>
              <a:rPr lang="en-US" sz="2400" dirty="0"/>
              <a:t>of watersheds, waters, and associated riparian areas is an essential component of the overall forest management. </a:t>
            </a:r>
          </a:p>
        </p:txBody>
      </p:sp>
    </p:spTree>
    <p:extLst>
      <p:ext uri="{BB962C8B-B14F-4D97-AF65-F5344CB8AC3E}">
        <p14:creationId xmlns:p14="http://schemas.microsoft.com/office/powerpoint/2010/main" val="3409204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anose="020B0502020202020204" pitchFamily="34" charset="0"/>
              </a:rPr>
              <a:t>Wild </a:t>
            </a:r>
            <a:r>
              <a:rPr lang="en-US" dirty="0">
                <a:latin typeface="Century Gothic" panose="020B0502020202020204" pitchFamily="34" charset="0"/>
              </a:rPr>
              <a:t>and Scenic Rivers </a:t>
            </a:r>
          </a:p>
        </p:txBody>
      </p:sp>
      <p:sp>
        <p:nvSpPr>
          <p:cNvPr id="3" name="Content Placeholder 2"/>
          <p:cNvSpPr>
            <a:spLocks noGrp="1"/>
          </p:cNvSpPr>
          <p:nvPr>
            <p:ph sz="quarter" idx="1"/>
          </p:nvPr>
        </p:nvSpPr>
        <p:spPr>
          <a:xfrm>
            <a:off x="612648" y="1905000"/>
            <a:ext cx="8153400" cy="4495800"/>
          </a:xfrm>
        </p:spPr>
        <p:txBody>
          <a:bodyPr/>
          <a:lstStyle/>
          <a:p>
            <a:r>
              <a:rPr lang="en-US" sz="2400" dirty="0" smtClean="0"/>
              <a:t>The </a:t>
            </a:r>
            <a:r>
              <a:rPr lang="en-US" sz="2400" dirty="0"/>
              <a:t>Wild and Scenic Rivers Act of 1968 aims to preserve those of our Nation’s rivers with outstanding natural, cultural, and recreational values in a free-flowing </a:t>
            </a:r>
            <a:r>
              <a:rPr lang="en-US" sz="2400" dirty="0" smtClean="0"/>
              <a:t>condition. </a:t>
            </a:r>
            <a:endParaRPr lang="en-US" sz="2400" dirty="0"/>
          </a:p>
          <a:p>
            <a:r>
              <a:rPr lang="en-US" sz="2400" dirty="0"/>
              <a:t>Forest Service must ensure that the free-flow, water quality and “outstandingly remarkable values” of the designated river are protected and </a:t>
            </a:r>
            <a:r>
              <a:rPr lang="en-US" sz="2400" dirty="0" smtClean="0"/>
              <a:t>enhanced. </a:t>
            </a:r>
            <a:endParaRPr lang="en-US" sz="2400" dirty="0"/>
          </a:p>
          <a:p>
            <a:r>
              <a:rPr lang="en-US" sz="2400" dirty="0" smtClean="0"/>
              <a:t>The Forest Service must </a:t>
            </a:r>
            <a:r>
              <a:rPr lang="en-US" sz="2400" dirty="0"/>
              <a:t>conduct an up-to-date inventory of </a:t>
            </a:r>
            <a:r>
              <a:rPr lang="en-US" sz="2400" dirty="0" smtClean="0"/>
              <a:t>rivers </a:t>
            </a:r>
            <a:r>
              <a:rPr lang="en-US" sz="2400" dirty="0"/>
              <a:t>that may be </a:t>
            </a:r>
            <a:r>
              <a:rPr lang="en-US" sz="2400" u="sng" dirty="0"/>
              <a:t>suitable and eligible </a:t>
            </a:r>
            <a:r>
              <a:rPr lang="en-US" sz="2400" dirty="0"/>
              <a:t>for official protection by </a:t>
            </a:r>
            <a:r>
              <a:rPr lang="en-US" sz="2400" dirty="0" smtClean="0"/>
              <a:t>Congress. </a:t>
            </a:r>
            <a:endParaRPr lang="en-US" sz="2400" dirty="0"/>
          </a:p>
        </p:txBody>
      </p:sp>
    </p:spTree>
    <p:extLst>
      <p:ext uri="{BB962C8B-B14F-4D97-AF65-F5344CB8AC3E}">
        <p14:creationId xmlns:p14="http://schemas.microsoft.com/office/powerpoint/2010/main" val="1585582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anose="020B0502020202020204" pitchFamily="34" charset="0"/>
              </a:rPr>
              <a:t>Wilderness </a:t>
            </a:r>
            <a:endParaRPr lang="en-US" dirty="0">
              <a:latin typeface="Century Gothic" panose="020B0502020202020204" pitchFamily="34" charset="0"/>
            </a:endParaRPr>
          </a:p>
        </p:txBody>
      </p:sp>
      <p:sp>
        <p:nvSpPr>
          <p:cNvPr id="3" name="Content Placeholder 2"/>
          <p:cNvSpPr>
            <a:spLocks noGrp="1"/>
          </p:cNvSpPr>
          <p:nvPr>
            <p:ph sz="quarter" idx="1"/>
          </p:nvPr>
        </p:nvSpPr>
        <p:spPr>
          <a:xfrm>
            <a:off x="608637" y="1828800"/>
            <a:ext cx="8153400" cy="4495800"/>
          </a:xfrm>
        </p:spPr>
        <p:txBody>
          <a:bodyPr/>
          <a:lstStyle/>
          <a:p>
            <a:r>
              <a:rPr lang="en-US" sz="2400" dirty="0" smtClean="0"/>
              <a:t>The Wilderness Act of 1964 aims to preserve the natural</a:t>
            </a:r>
            <a:r>
              <a:rPr lang="en-US" sz="2400" dirty="0"/>
              <a:t>, undeveloped </a:t>
            </a:r>
            <a:r>
              <a:rPr lang="en-US" sz="2400" dirty="0" smtClean="0"/>
              <a:t>character of wilderness lands.</a:t>
            </a:r>
            <a:endParaRPr lang="en-US" sz="2400" dirty="0"/>
          </a:p>
          <a:p>
            <a:r>
              <a:rPr lang="en-US" sz="2400" dirty="0" smtClean="0"/>
              <a:t>The Forest </a:t>
            </a:r>
            <a:r>
              <a:rPr lang="en-US" sz="2400" dirty="0"/>
              <a:t>Service must identify lands that may be suitable for inclusion in the National Wilderness Preservation System and determine whether to recommend any areas for wilderness </a:t>
            </a:r>
            <a:r>
              <a:rPr lang="en-US" sz="2400" dirty="0" smtClean="0"/>
              <a:t>designation. </a:t>
            </a:r>
            <a:endParaRPr lang="en-US" sz="2400" dirty="0"/>
          </a:p>
          <a:p>
            <a:r>
              <a:rPr lang="en-US" sz="2400" dirty="0"/>
              <a:t>T</a:t>
            </a:r>
            <a:r>
              <a:rPr lang="en-US" sz="2400" dirty="0" smtClean="0"/>
              <a:t>he </a:t>
            </a:r>
            <a:r>
              <a:rPr lang="en-US" sz="2400" dirty="0"/>
              <a:t>Forest Service planning process plays an important role in which lands are </a:t>
            </a:r>
            <a:r>
              <a:rPr lang="en-US" sz="2400" dirty="0" smtClean="0"/>
              <a:t>considered because of the </a:t>
            </a:r>
            <a:r>
              <a:rPr lang="en-US" sz="2400" dirty="0"/>
              <a:t>process </a:t>
            </a:r>
            <a:r>
              <a:rPr lang="en-US" sz="2400" dirty="0" smtClean="0"/>
              <a:t>(Inventory</a:t>
            </a:r>
            <a:r>
              <a:rPr lang="en-US" sz="2400" dirty="0"/>
              <a:t>, Evaluation, Comment, and </a:t>
            </a:r>
            <a:r>
              <a:rPr lang="en-US" sz="2400" dirty="0" smtClean="0"/>
              <a:t>Decision) applied to determine potential wilderness lands.</a:t>
            </a:r>
          </a:p>
        </p:txBody>
      </p:sp>
    </p:spTree>
    <p:extLst>
      <p:ext uri="{BB962C8B-B14F-4D97-AF65-F5344CB8AC3E}">
        <p14:creationId xmlns:p14="http://schemas.microsoft.com/office/powerpoint/2010/main" val="2032780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anose="020B0502020202020204" pitchFamily="34" charset="0"/>
              </a:rPr>
              <a:t>INTRODUCTION	</a:t>
            </a:r>
            <a:endParaRPr lang="en-US" dirty="0">
              <a:latin typeface="Century Gothic" panose="020B0502020202020204" pitchFamily="34" charset="0"/>
            </a:endParaRPr>
          </a:p>
        </p:txBody>
      </p:sp>
      <p:sp>
        <p:nvSpPr>
          <p:cNvPr id="3" name="Content Placeholder 2"/>
          <p:cNvSpPr>
            <a:spLocks noGrp="1"/>
          </p:cNvSpPr>
          <p:nvPr>
            <p:ph sz="quarter" idx="1"/>
          </p:nvPr>
        </p:nvSpPr>
        <p:spPr>
          <a:xfrm>
            <a:off x="612648" y="1600200"/>
            <a:ext cx="8153400" cy="3736920"/>
          </a:xfrm>
        </p:spPr>
        <p:txBody>
          <a:bodyPr>
            <a:spAutoFit/>
          </a:bodyPr>
          <a:lstStyle/>
          <a:p>
            <a:r>
              <a:rPr lang="en-US" sz="2400" dirty="0" smtClean="0"/>
              <a:t>Forest Plans</a:t>
            </a:r>
            <a:r>
              <a:rPr lang="en-US" sz="2400" dirty="0"/>
              <a:t> </a:t>
            </a:r>
            <a:r>
              <a:rPr lang="en-US" sz="2400" dirty="0" smtClean="0"/>
              <a:t>guide </a:t>
            </a:r>
            <a:r>
              <a:rPr lang="en-US" sz="2400" dirty="0"/>
              <a:t>the stewardship of </a:t>
            </a:r>
            <a:r>
              <a:rPr lang="en-US" sz="2400" dirty="0" smtClean="0"/>
              <a:t>national forests and grasslands  - </a:t>
            </a:r>
            <a:r>
              <a:rPr lang="en-US" sz="2400" i="1" dirty="0" smtClean="0"/>
              <a:t>an </a:t>
            </a:r>
            <a:r>
              <a:rPr lang="en-US" sz="2400" i="1" dirty="0"/>
              <a:t>important part of our </a:t>
            </a:r>
            <a:r>
              <a:rPr lang="en-US" sz="2400" i="1" dirty="0" smtClean="0"/>
              <a:t>National Forest System</a:t>
            </a:r>
          </a:p>
          <a:p>
            <a:r>
              <a:rPr lang="en-US" sz="2400" dirty="0" smtClean="0"/>
              <a:t>This presentation will:</a:t>
            </a:r>
          </a:p>
          <a:p>
            <a:pPr lvl="1">
              <a:buFont typeface="Wingdings" panose="05000000000000000000" pitchFamily="2" charset="2"/>
              <a:buChar char="q"/>
            </a:pPr>
            <a:r>
              <a:rPr lang="en-US" sz="2400" dirty="0" smtClean="0"/>
              <a:t>Clarify </a:t>
            </a:r>
            <a:r>
              <a:rPr lang="en-US" sz="2400" dirty="0"/>
              <a:t>the difference between forest plans and project/activity </a:t>
            </a:r>
            <a:r>
              <a:rPr lang="en-US" sz="2400" dirty="0" smtClean="0"/>
              <a:t>planning;</a:t>
            </a:r>
            <a:endParaRPr lang="en-US" sz="2400" dirty="0"/>
          </a:p>
          <a:p>
            <a:pPr lvl="1">
              <a:buFont typeface="Wingdings" panose="05000000000000000000" pitchFamily="2" charset="2"/>
              <a:buChar char="q"/>
            </a:pPr>
            <a:r>
              <a:rPr lang="en-US" sz="2400" dirty="0" smtClean="0"/>
              <a:t>Help </a:t>
            </a:r>
            <a:r>
              <a:rPr lang="en-US" sz="2400" dirty="0"/>
              <a:t>you understand the forest plan revision </a:t>
            </a:r>
            <a:r>
              <a:rPr lang="en-US" sz="2400" dirty="0" smtClean="0"/>
              <a:t>process; </a:t>
            </a:r>
            <a:r>
              <a:rPr lang="en-US" sz="2400" i="1" dirty="0" smtClean="0"/>
              <a:t>and</a:t>
            </a:r>
            <a:endParaRPr lang="en-US" sz="2400" dirty="0" smtClean="0"/>
          </a:p>
          <a:p>
            <a:pPr lvl="1">
              <a:buFont typeface="Wingdings" panose="05000000000000000000" pitchFamily="2" charset="2"/>
              <a:buChar char="q"/>
            </a:pPr>
            <a:r>
              <a:rPr lang="en-US" sz="2400" dirty="0" smtClean="0"/>
              <a:t>Identify your </a:t>
            </a:r>
            <a:r>
              <a:rPr lang="en-US" sz="2400" dirty="0"/>
              <a:t>opportunities for working with the Forest Service to help determine the future of this important national legacy </a:t>
            </a:r>
            <a:r>
              <a:rPr lang="en-US" sz="2400" dirty="0" smtClean="0"/>
              <a:t>of stewardship</a:t>
            </a:r>
          </a:p>
        </p:txBody>
      </p:sp>
    </p:spTree>
    <p:extLst>
      <p:ext uri="{BB962C8B-B14F-4D97-AF65-F5344CB8AC3E}">
        <p14:creationId xmlns:p14="http://schemas.microsoft.com/office/powerpoint/2010/main" val="1620674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292350" indent="-2292350"/>
            <a:r>
              <a:rPr lang="en-US" sz="3200" dirty="0" smtClean="0">
                <a:latin typeface="Century Gothic" panose="020B0502020202020204" pitchFamily="34" charset="0"/>
              </a:rPr>
              <a:t>WHY OUR NATIONAL</a:t>
            </a:r>
            <a:br>
              <a:rPr lang="en-US" sz="3200" dirty="0" smtClean="0">
                <a:latin typeface="Century Gothic" panose="020B0502020202020204" pitchFamily="34" charset="0"/>
              </a:rPr>
            </a:br>
            <a:r>
              <a:rPr lang="en-US" sz="3200" dirty="0" smtClean="0">
                <a:latin typeface="Century Gothic" panose="020B0502020202020204" pitchFamily="34" charset="0"/>
              </a:rPr>
              <a:t>FORESTS ARE MPORTANT</a:t>
            </a:r>
            <a:endParaRPr lang="en-US" sz="3200" dirty="0">
              <a:latin typeface="Century Gothic" panose="020B0502020202020204" pitchFamily="34" charset="0"/>
            </a:endParaRPr>
          </a:p>
        </p:txBody>
      </p:sp>
      <p:sp>
        <p:nvSpPr>
          <p:cNvPr id="3" name="Content Placeholder 2"/>
          <p:cNvSpPr>
            <a:spLocks noGrp="1"/>
          </p:cNvSpPr>
          <p:nvPr>
            <p:ph sz="quarter" idx="1"/>
          </p:nvPr>
        </p:nvSpPr>
        <p:spPr>
          <a:xfrm>
            <a:off x="612648" y="1981200"/>
            <a:ext cx="8240407" cy="3136756"/>
          </a:xfrm>
        </p:spPr>
        <p:txBody>
          <a:bodyPr>
            <a:spAutoFit/>
          </a:bodyPr>
          <a:lstStyle/>
          <a:p>
            <a:r>
              <a:rPr lang="en-US" sz="2400" dirty="0" smtClean="0"/>
              <a:t>National forest and grasslands provide resources that we use, including timber, fish, forage, wildlife, minerals, recreation, water and </a:t>
            </a:r>
            <a:r>
              <a:rPr lang="en-US" sz="2400" dirty="0"/>
              <a:t>many specialty </a:t>
            </a:r>
            <a:r>
              <a:rPr lang="en-US" sz="2400" dirty="0" smtClean="0"/>
              <a:t>products. </a:t>
            </a:r>
          </a:p>
          <a:p>
            <a:r>
              <a:rPr lang="en-US" sz="2400" dirty="0" smtClean="0"/>
              <a:t>Healthy </a:t>
            </a:r>
            <a:r>
              <a:rPr lang="en-US" sz="2400" dirty="0"/>
              <a:t>forest ecosystems purify the </a:t>
            </a:r>
            <a:r>
              <a:rPr lang="en-US" sz="2400" dirty="0" smtClean="0"/>
              <a:t>air; </a:t>
            </a:r>
            <a:r>
              <a:rPr lang="en-US" sz="2400" dirty="0"/>
              <a:t>provide clean </a:t>
            </a:r>
            <a:r>
              <a:rPr lang="en-US" sz="2400" dirty="0" smtClean="0"/>
              <a:t>water; </a:t>
            </a:r>
            <a:r>
              <a:rPr lang="en-US" sz="2400" dirty="0"/>
              <a:t>reduce the effects of drought and floods; store carbon; generate fertile soils; provide wildlife habitat; maintain biodiversity; and </a:t>
            </a:r>
            <a:r>
              <a:rPr lang="en-US" sz="2400" dirty="0" smtClean="0"/>
              <a:t>provide a variety </a:t>
            </a:r>
            <a:r>
              <a:rPr lang="en-US" sz="2400" dirty="0"/>
              <a:t>of outdoor recreational </a:t>
            </a:r>
            <a:r>
              <a:rPr lang="en-US" sz="2400" dirty="0" smtClean="0"/>
              <a:t>experiences.</a:t>
            </a:r>
            <a:endParaRPr lang="en-US" sz="2400" dirty="0"/>
          </a:p>
        </p:txBody>
      </p:sp>
    </p:spTree>
    <p:extLst>
      <p:ext uri="{BB962C8B-B14F-4D97-AF65-F5344CB8AC3E}">
        <p14:creationId xmlns:p14="http://schemas.microsoft.com/office/powerpoint/2010/main" val="3512129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200400" indent="-3200400"/>
            <a:r>
              <a:rPr lang="en-US" sz="3200" dirty="0" smtClean="0">
                <a:latin typeface="Century Gothic" panose="020B0502020202020204" pitchFamily="34" charset="0"/>
              </a:rPr>
              <a:t>What </a:t>
            </a:r>
            <a:r>
              <a:rPr lang="en-US" sz="3200" dirty="0">
                <a:latin typeface="Century Gothic" panose="020B0502020202020204" pitchFamily="34" charset="0"/>
              </a:rPr>
              <a:t>Is a Forest Plan </a:t>
            </a:r>
            <a:r>
              <a:rPr lang="en-US" sz="3200" dirty="0" smtClean="0">
                <a:latin typeface="Century Gothic" panose="020B0502020202020204" pitchFamily="34" charset="0"/>
              </a:rPr>
              <a:t>and</a:t>
            </a:r>
            <a:br>
              <a:rPr lang="en-US" sz="3200" dirty="0" smtClean="0">
                <a:latin typeface="Century Gothic" panose="020B0502020202020204" pitchFamily="34" charset="0"/>
              </a:rPr>
            </a:br>
            <a:r>
              <a:rPr lang="en-US" sz="3200" dirty="0" smtClean="0">
                <a:latin typeface="Century Gothic" panose="020B0502020202020204" pitchFamily="34" charset="0"/>
              </a:rPr>
              <a:t>Why </a:t>
            </a:r>
            <a:r>
              <a:rPr lang="en-US" sz="3200" dirty="0">
                <a:latin typeface="Century Gothic" panose="020B0502020202020204" pitchFamily="34" charset="0"/>
              </a:rPr>
              <a:t>Is It Important? </a:t>
            </a:r>
          </a:p>
        </p:txBody>
      </p:sp>
      <p:sp>
        <p:nvSpPr>
          <p:cNvPr id="3" name="Content Placeholder 2"/>
          <p:cNvSpPr>
            <a:spLocks noGrp="1"/>
          </p:cNvSpPr>
          <p:nvPr>
            <p:ph sz="quarter" idx="1"/>
          </p:nvPr>
        </p:nvSpPr>
        <p:spPr>
          <a:xfrm>
            <a:off x="612648" y="1828800"/>
            <a:ext cx="8153400" cy="4221669"/>
          </a:xfrm>
        </p:spPr>
        <p:txBody>
          <a:bodyPr>
            <a:spAutoFit/>
          </a:bodyPr>
          <a:lstStyle/>
          <a:p>
            <a:r>
              <a:rPr lang="en-US" sz="2400" dirty="0" smtClean="0"/>
              <a:t>Forest </a:t>
            </a:r>
            <a:r>
              <a:rPr lang="en-US" sz="2400" dirty="0"/>
              <a:t>plans set the overall management direction and guidance for each of our </a:t>
            </a:r>
            <a:r>
              <a:rPr lang="en-US" sz="2400" dirty="0" smtClean="0"/>
              <a:t>national forests. </a:t>
            </a:r>
          </a:p>
          <a:p>
            <a:r>
              <a:rPr lang="en-US" sz="2400" dirty="0" smtClean="0"/>
              <a:t>Forest </a:t>
            </a:r>
            <a:r>
              <a:rPr lang="en-US" sz="2400" dirty="0"/>
              <a:t>plans do not provide </a:t>
            </a:r>
            <a:r>
              <a:rPr lang="en-US" sz="2400" dirty="0" smtClean="0"/>
              <a:t>site-specific direction, but </a:t>
            </a:r>
            <a:r>
              <a:rPr lang="en-US" sz="2400" dirty="0"/>
              <a:t>instead guide management activities at a </a:t>
            </a:r>
            <a:r>
              <a:rPr lang="en-US" sz="2400" dirty="0" smtClean="0"/>
              <a:t>forest-wide scale. </a:t>
            </a:r>
          </a:p>
          <a:p>
            <a:r>
              <a:rPr lang="en-US" sz="2400" dirty="0"/>
              <a:t>Forest plans guide the direction of specific projects or activities on the </a:t>
            </a:r>
            <a:r>
              <a:rPr lang="en-US" sz="2400" dirty="0" smtClean="0"/>
              <a:t>ground.</a:t>
            </a:r>
          </a:p>
          <a:p>
            <a:r>
              <a:rPr lang="en-US" sz="2400" dirty="0" smtClean="0"/>
              <a:t>Forest </a:t>
            </a:r>
            <a:r>
              <a:rPr lang="en-US" sz="2400" dirty="0"/>
              <a:t>plans must meet the requirements of the National Forest Management </a:t>
            </a:r>
            <a:r>
              <a:rPr lang="en-US" sz="2400" dirty="0" smtClean="0"/>
              <a:t>Act and </a:t>
            </a:r>
            <a:r>
              <a:rPr lang="en-US" sz="2400" dirty="0"/>
              <a:t>its implementing federal </a:t>
            </a:r>
            <a:r>
              <a:rPr lang="en-US" sz="2400" dirty="0" smtClean="0"/>
              <a:t>regulations </a:t>
            </a:r>
            <a:r>
              <a:rPr lang="en-US" sz="2400" dirty="0"/>
              <a:t>known as the planning rule. </a:t>
            </a:r>
            <a:endParaRPr lang="en-US" sz="2400" dirty="0" smtClean="0"/>
          </a:p>
          <a:p>
            <a:endParaRPr lang="en-US" dirty="0"/>
          </a:p>
        </p:txBody>
      </p:sp>
    </p:spTree>
    <p:extLst>
      <p:ext uri="{BB962C8B-B14F-4D97-AF65-F5344CB8AC3E}">
        <p14:creationId xmlns:p14="http://schemas.microsoft.com/office/powerpoint/2010/main" val="3520966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62290"/>
            <a:ext cx="8153400" cy="523220"/>
          </a:xfrm>
        </p:spPr>
        <p:txBody>
          <a:bodyPr>
            <a:spAutoFit/>
          </a:bodyPr>
          <a:lstStyle/>
          <a:p>
            <a:r>
              <a:rPr lang="en-US" sz="2800" dirty="0" smtClean="0">
                <a:latin typeface="Century Gothic" panose="020B0502020202020204" pitchFamily="34" charset="0"/>
              </a:rPr>
              <a:t>Planning </a:t>
            </a:r>
            <a:r>
              <a:rPr lang="en-US" sz="2800" dirty="0">
                <a:latin typeface="Century Gothic" panose="020B0502020202020204" pitchFamily="34" charset="0"/>
              </a:rPr>
              <a:t>Rule and Public </a:t>
            </a:r>
            <a:r>
              <a:rPr lang="en-US" sz="2800" dirty="0" smtClean="0">
                <a:latin typeface="Century Gothic" panose="020B0502020202020204" pitchFamily="34" charset="0"/>
              </a:rPr>
              <a:t>Involvement </a:t>
            </a:r>
            <a:endParaRPr lang="en-US" sz="2800" dirty="0">
              <a:latin typeface="Century Gothic" panose="020B0502020202020204" pitchFamily="34" charset="0"/>
            </a:endParaRPr>
          </a:p>
        </p:txBody>
      </p:sp>
      <p:sp>
        <p:nvSpPr>
          <p:cNvPr id="3" name="Content Placeholder 2"/>
          <p:cNvSpPr>
            <a:spLocks noGrp="1"/>
          </p:cNvSpPr>
          <p:nvPr>
            <p:ph sz="quarter" idx="1"/>
          </p:nvPr>
        </p:nvSpPr>
        <p:spPr>
          <a:xfrm>
            <a:off x="612648" y="1600200"/>
            <a:ext cx="8153400" cy="4372992"/>
          </a:xfrm>
        </p:spPr>
        <p:txBody>
          <a:bodyPr>
            <a:spAutoFit/>
          </a:bodyPr>
          <a:lstStyle/>
          <a:p>
            <a:pPr marL="0" indent="0">
              <a:buNone/>
            </a:pPr>
            <a:r>
              <a:rPr lang="en-US" sz="2800" b="1" i="1" dirty="0" smtClean="0"/>
              <a:t>Key Points </a:t>
            </a:r>
            <a:r>
              <a:rPr lang="en-US" sz="2800" b="1" i="1" dirty="0"/>
              <a:t>of the 2012 Planning Rule </a:t>
            </a:r>
          </a:p>
          <a:p>
            <a:pPr marL="0" indent="0">
              <a:buNone/>
            </a:pPr>
            <a:r>
              <a:rPr lang="en-US" sz="2400" i="1" dirty="0"/>
              <a:t>The Planning Rule establishes the process for how forest plans are developed, revised, or amended.</a:t>
            </a:r>
            <a:endParaRPr lang="en-US" sz="2400" i="1" dirty="0" smtClean="0"/>
          </a:p>
          <a:p>
            <a:r>
              <a:rPr lang="en-US" sz="2400" dirty="0" smtClean="0"/>
              <a:t>Provides </a:t>
            </a:r>
            <a:r>
              <a:rPr lang="en-US" sz="2400" dirty="0"/>
              <a:t>a collaborative and science-based framework for land management </a:t>
            </a:r>
            <a:r>
              <a:rPr lang="en-US" sz="2400" dirty="0" smtClean="0"/>
              <a:t>planning.</a:t>
            </a:r>
            <a:endParaRPr lang="en-US" sz="2400" dirty="0"/>
          </a:p>
          <a:p>
            <a:r>
              <a:rPr lang="en-US" sz="2400" dirty="0" smtClean="0"/>
              <a:t>Emphasizes </a:t>
            </a:r>
            <a:r>
              <a:rPr lang="en-US" sz="2400" dirty="0"/>
              <a:t>balancing economic and social values with ecological </a:t>
            </a:r>
            <a:r>
              <a:rPr lang="en-US" sz="2400" dirty="0" smtClean="0"/>
              <a:t>integrity. </a:t>
            </a:r>
            <a:endParaRPr lang="en-US" sz="2400" dirty="0"/>
          </a:p>
          <a:p>
            <a:r>
              <a:rPr lang="en-US" sz="2400" dirty="0" smtClean="0"/>
              <a:t>Recognizes </a:t>
            </a:r>
            <a:r>
              <a:rPr lang="en-US" sz="2400" dirty="0"/>
              <a:t>the importance of working with State, local, and tribal agencies in creating </a:t>
            </a:r>
            <a:r>
              <a:rPr lang="en-US" sz="2400" dirty="0" smtClean="0"/>
              <a:t>plans.</a:t>
            </a:r>
            <a:endParaRPr lang="en-US" sz="2400" dirty="0"/>
          </a:p>
          <a:p>
            <a:pPr marL="0" indent="0">
              <a:buNone/>
            </a:pPr>
            <a:endParaRPr lang="en-US" dirty="0"/>
          </a:p>
        </p:txBody>
      </p:sp>
    </p:spTree>
    <p:extLst>
      <p:ext uri="{BB962C8B-B14F-4D97-AF65-F5344CB8AC3E}">
        <p14:creationId xmlns:p14="http://schemas.microsoft.com/office/powerpoint/2010/main" val="2516928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62290"/>
            <a:ext cx="8153400" cy="523220"/>
          </a:xfrm>
        </p:spPr>
        <p:txBody>
          <a:bodyPr>
            <a:spAutoFit/>
          </a:bodyPr>
          <a:lstStyle/>
          <a:p>
            <a:r>
              <a:rPr lang="en-US" sz="2800" dirty="0" smtClean="0">
                <a:latin typeface="Century Gothic" panose="020B0502020202020204" pitchFamily="34" charset="0"/>
              </a:rPr>
              <a:t>Planning </a:t>
            </a:r>
            <a:r>
              <a:rPr lang="en-US" sz="2800" dirty="0">
                <a:latin typeface="Century Gothic" panose="020B0502020202020204" pitchFamily="34" charset="0"/>
              </a:rPr>
              <a:t>Rule and Public </a:t>
            </a:r>
            <a:r>
              <a:rPr lang="en-US" sz="2800" dirty="0" smtClean="0">
                <a:latin typeface="Century Gothic" panose="020B0502020202020204" pitchFamily="34" charset="0"/>
              </a:rPr>
              <a:t>Involvement</a:t>
            </a:r>
            <a:endParaRPr lang="en-US" sz="2800" dirty="0">
              <a:latin typeface="Century Gothic" panose="020B0502020202020204" pitchFamily="34" charset="0"/>
            </a:endParaRPr>
          </a:p>
        </p:txBody>
      </p:sp>
      <p:sp>
        <p:nvSpPr>
          <p:cNvPr id="3" name="Content Placeholder 2"/>
          <p:cNvSpPr>
            <a:spLocks noGrp="1"/>
          </p:cNvSpPr>
          <p:nvPr>
            <p:ph sz="quarter" idx="1"/>
          </p:nvPr>
        </p:nvSpPr>
        <p:spPr>
          <a:xfrm>
            <a:off x="612648" y="2057400"/>
            <a:ext cx="8153400" cy="1749197"/>
          </a:xfrm>
        </p:spPr>
        <p:txBody>
          <a:bodyPr>
            <a:spAutoFit/>
          </a:bodyPr>
          <a:lstStyle/>
          <a:p>
            <a:r>
              <a:rPr lang="en-US" sz="2400" dirty="0" smtClean="0"/>
              <a:t>Requires </a:t>
            </a:r>
            <a:r>
              <a:rPr lang="en-US" sz="2400" dirty="0"/>
              <a:t>reaching out to </a:t>
            </a:r>
            <a:r>
              <a:rPr lang="en-US" sz="2400" dirty="0" smtClean="0"/>
              <a:t>partners. </a:t>
            </a:r>
            <a:endParaRPr lang="en-US" sz="2400" dirty="0"/>
          </a:p>
          <a:p>
            <a:r>
              <a:rPr lang="en-US" sz="2400" dirty="0" smtClean="0"/>
              <a:t>Strengthens </a:t>
            </a:r>
            <a:r>
              <a:rPr lang="en-US" sz="2400" dirty="0"/>
              <a:t>the role of public involvement in the planning </a:t>
            </a:r>
            <a:r>
              <a:rPr lang="en-US" sz="2400" dirty="0" smtClean="0"/>
              <a:t>process. </a:t>
            </a:r>
            <a:endParaRPr lang="en-US" sz="2400" dirty="0"/>
          </a:p>
          <a:p>
            <a:r>
              <a:rPr lang="en-US" sz="2400" dirty="0" smtClean="0"/>
              <a:t>Establishes </a:t>
            </a:r>
            <a:r>
              <a:rPr lang="en-US" sz="2400" dirty="0"/>
              <a:t>a </a:t>
            </a:r>
            <a:r>
              <a:rPr lang="en-US" sz="2400" dirty="0" smtClean="0"/>
              <a:t>pre-decisional </a:t>
            </a:r>
            <a:r>
              <a:rPr lang="en-US" sz="2400" dirty="0"/>
              <a:t>administrative review </a:t>
            </a:r>
            <a:r>
              <a:rPr lang="en-US" sz="2400" dirty="0" smtClean="0"/>
              <a:t>process. </a:t>
            </a:r>
            <a:endParaRPr lang="en-US" sz="2400" dirty="0"/>
          </a:p>
        </p:txBody>
      </p:sp>
    </p:spTree>
    <p:extLst>
      <p:ext uri="{BB962C8B-B14F-4D97-AF65-F5344CB8AC3E}">
        <p14:creationId xmlns:p14="http://schemas.microsoft.com/office/powerpoint/2010/main" val="841735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arth Day 20081">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911498ED89B44DB84EAF09390B3CA6" ma:contentTypeVersion="1" ma:contentTypeDescription="Create a new document." ma:contentTypeScope="" ma:versionID="9e9431f4425ae71f2be259945c15cdf3">
  <xsd:schema xmlns:xsd="http://www.w3.org/2001/XMLSchema" xmlns:p="http://schemas.microsoft.com/office/2006/metadata/properties" xmlns:ns2="5cefb8cb-b181-4dcb-8e38-9dac9684f466" targetNamespace="http://schemas.microsoft.com/office/2006/metadata/properties" ma:root="true" ma:fieldsID="aa548aa80683cdf2e302a6dc88fb675e" ns2:_="">
    <xsd:import namespace="5cefb8cb-b181-4dcb-8e38-9dac9684f466"/>
    <xsd:element name="properties">
      <xsd:complexType>
        <xsd:sequence>
          <xsd:element name="documentManagement">
            <xsd:complexType>
              <xsd:all>
                <xsd:element ref="ns2:V_Descr" minOccurs="0"/>
              </xsd:all>
            </xsd:complexType>
          </xsd:element>
        </xsd:sequence>
      </xsd:complexType>
    </xsd:element>
  </xsd:schema>
  <xsd:schema xmlns:xsd="http://www.w3.org/2001/XMLSchema" xmlns:dms="http://schemas.microsoft.com/office/2006/documentManagement/types" targetNamespace="5cefb8cb-b181-4dcb-8e38-9dac9684f466" elementFormDefault="qualified">
    <xsd:import namespace="http://schemas.microsoft.com/office/2006/documentManagement/types"/>
    <xsd:element name="V_Descr" ma:index="8" nillable="true" ma:displayName="V_Descr" ma:internalName="V_Descr">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V_Descr xmlns="5cefb8cb-b181-4dcb-8e38-9dac9684f466" xsi:nil="true"/>
  </documentManagement>
</p:properties>
</file>

<file path=customXml/itemProps1.xml><?xml version="1.0" encoding="utf-8"?>
<ds:datastoreItem xmlns:ds="http://schemas.openxmlformats.org/officeDocument/2006/customXml" ds:itemID="{A92FDD67-D81D-4D68-BE2F-5BD8BADD9A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efb8cb-b181-4dcb-8e38-9dac9684f466"/>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6C18A363-7203-49FE-A7A6-7CA3B9D39227}">
  <ds:schemaRefs>
    <ds:schemaRef ds:uri="http://schemas.microsoft.com/sharepoint/v3/contenttype/forms"/>
  </ds:schemaRefs>
</ds:datastoreItem>
</file>

<file path=customXml/itemProps3.xml><?xml version="1.0" encoding="utf-8"?>
<ds:datastoreItem xmlns:ds="http://schemas.openxmlformats.org/officeDocument/2006/customXml" ds:itemID="{471CB915-DFB5-4B9F-B0B5-52211CE11128}">
  <ds:schemaRefs>
    <ds:schemaRef ds:uri="http://purl.org/dc/dcmitype/"/>
    <ds:schemaRef ds:uri="http://purl.org/dc/terms/"/>
    <ds:schemaRef ds:uri="5cefb8cb-b181-4dcb-8e38-9dac9684f466"/>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Earth Day 20081</Template>
  <TotalTime>4020</TotalTime>
  <Words>6703</Words>
  <Application>Microsoft Office PowerPoint</Application>
  <PresentationFormat>On-screen Show (4:3)</PresentationFormat>
  <Paragraphs>561</Paragraphs>
  <Slides>47</Slides>
  <Notes>37</Notes>
  <HiddenSlides>29</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7" baseType="lpstr">
      <vt:lpstr>Arial</vt:lpstr>
      <vt:lpstr>Arial Black</vt:lpstr>
      <vt:lpstr>Arial Rounded MT Bold</vt:lpstr>
      <vt:lpstr>Calibri</vt:lpstr>
      <vt:lpstr>Century Gothic</vt:lpstr>
      <vt:lpstr>Tw Cen MT</vt:lpstr>
      <vt:lpstr>Wingdings</vt:lpstr>
      <vt:lpstr>Wingdings 2</vt:lpstr>
      <vt:lpstr>Earth Day 20081</vt:lpstr>
      <vt:lpstr>Adobe Acrobat Document</vt:lpstr>
      <vt:lpstr>PowerPoint Presentation</vt:lpstr>
      <vt:lpstr>Alternative Slides in the deck</vt:lpstr>
      <vt:lpstr>NATIONAL FOREST Planning  USDA Forest Service </vt:lpstr>
      <vt:lpstr>NATIONAL FOREST Planning  USDA Forest Service </vt:lpstr>
      <vt:lpstr>INTRODUCTION </vt:lpstr>
      <vt:lpstr>WHY OUR NATIONAL FORESTS ARE MPORTANT</vt:lpstr>
      <vt:lpstr>What Is a Forest Plan and Why Is It Important? </vt:lpstr>
      <vt:lpstr>Planning Rule and Public Involvement </vt:lpstr>
      <vt:lpstr>Planning Rule and Public Involvement</vt:lpstr>
      <vt:lpstr>National Forest System</vt:lpstr>
      <vt:lpstr>[MY NF] National Forest</vt:lpstr>
      <vt:lpstr>Hierarchy from Law to Projects</vt:lpstr>
      <vt:lpstr>The Planning Process</vt:lpstr>
      <vt:lpstr>Key themes of the Planning Rule</vt:lpstr>
      <vt:lpstr>Plan Components</vt:lpstr>
      <vt:lpstr>Plan Components</vt:lpstr>
      <vt:lpstr>The Role of Science</vt:lpstr>
      <vt:lpstr>Role of Science </vt:lpstr>
      <vt:lpstr>How Will the Forest Service Communicate With You? </vt:lpstr>
      <vt:lpstr>What are Ecosystem Services?</vt:lpstr>
      <vt:lpstr>NEPA and Planning</vt:lpstr>
      <vt:lpstr>Objections Process</vt:lpstr>
      <vt:lpstr>Monitoring and Adaptive Management</vt:lpstr>
      <vt:lpstr>Monitoring and Adaptive Management, cont.</vt:lpstr>
      <vt:lpstr>PowerPoint Presentation</vt:lpstr>
      <vt:lpstr>The Planning Process</vt:lpstr>
      <vt:lpstr>QUESTIONS?</vt:lpstr>
      <vt:lpstr>Major Planning Topics</vt:lpstr>
      <vt:lpstr>Ecological Sustainability </vt:lpstr>
      <vt:lpstr>Social and Economic Sustainability </vt:lpstr>
      <vt:lpstr>Adjacent Lands and Inholdings </vt:lpstr>
      <vt:lpstr>Air Quality </vt:lpstr>
      <vt:lpstr>Climate Change </vt:lpstr>
      <vt:lpstr>Cultural and Heritage Resources </vt:lpstr>
      <vt:lpstr>Fire and Fuels Management </vt:lpstr>
      <vt:lpstr>Fish, Wildlife, and Plants </vt:lpstr>
      <vt:lpstr>Threatened, Endangered, Proposed, and Candidate Species</vt:lpstr>
      <vt:lpstr>Species of Conservation Concern</vt:lpstr>
      <vt:lpstr>Fishing, Hunting, Trapping, Subsistence, Viewing and Gathering </vt:lpstr>
      <vt:lpstr>Forests and Timber Management </vt:lpstr>
      <vt:lpstr>Grazing and Rangelands </vt:lpstr>
      <vt:lpstr>Renewable and Nonrenewable Energy and Mineral Resources </vt:lpstr>
      <vt:lpstr>Soil Resources </vt:lpstr>
      <vt:lpstr>Sustainable Recreation </vt:lpstr>
      <vt:lpstr>Water and Watersheds </vt:lpstr>
      <vt:lpstr>Wild and Scenic Rivers </vt:lpstr>
      <vt:lpstr>Wilderness </vt:lpstr>
    </vt:vector>
  </TitlesOfParts>
  <Company>Forest Service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Roundtable Presentation</dc:title>
  <dc:creator>Aldridge, Michelle</dc:creator>
  <cp:lastModifiedBy>Bancroft, Kris -FS</cp:lastModifiedBy>
  <cp:revision>358</cp:revision>
  <cp:lastPrinted>2016-12-12T21:12:27Z</cp:lastPrinted>
  <dcterms:created xsi:type="dcterms:W3CDTF">2010-03-22T20:45:30Z</dcterms:created>
  <dcterms:modified xsi:type="dcterms:W3CDTF">2017-02-27T18:55:59Z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TC300023701033</vt:lpwstr>
  </property>
  <property fmtid="{D5CDD505-2E9C-101B-9397-08002B2CF9AE}" pid="3" name="ContentTypeId">
    <vt:lpwstr>0x010100E5911498ED89B44DB84EAF09390B3CA6</vt:lpwstr>
  </property>
</Properties>
</file>